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1.xml" ContentType="application/vnd.openxmlformats-officedocument.themeOverr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Lst>
  <p:notesMasterIdLst>
    <p:notesMasterId r:id="rId58"/>
  </p:notesMasterIdLst>
  <p:handoutMasterIdLst>
    <p:handoutMasterId r:id="rId59"/>
  </p:handoutMasterIdLst>
  <p:sldIdLst>
    <p:sldId id="380" r:id="rId2"/>
    <p:sldId id="387" r:id="rId3"/>
    <p:sldId id="266" r:id="rId4"/>
    <p:sldId id="364" r:id="rId5"/>
    <p:sldId id="299" r:id="rId6"/>
    <p:sldId id="347" r:id="rId7"/>
    <p:sldId id="322" r:id="rId8"/>
    <p:sldId id="281" r:id="rId9"/>
    <p:sldId id="357" r:id="rId10"/>
    <p:sldId id="268" r:id="rId11"/>
    <p:sldId id="269" r:id="rId12"/>
    <p:sldId id="358" r:id="rId13"/>
    <p:sldId id="359" r:id="rId14"/>
    <p:sldId id="314" r:id="rId15"/>
    <p:sldId id="379" r:id="rId16"/>
    <p:sldId id="376" r:id="rId17"/>
    <p:sldId id="260" r:id="rId18"/>
    <p:sldId id="307" r:id="rId19"/>
    <p:sldId id="297" r:id="rId20"/>
    <p:sldId id="270" r:id="rId21"/>
    <p:sldId id="345" r:id="rId22"/>
    <p:sldId id="344" r:id="rId23"/>
    <p:sldId id="310" r:id="rId24"/>
    <p:sldId id="348" r:id="rId25"/>
    <p:sldId id="337" r:id="rId26"/>
    <p:sldId id="276" r:id="rId27"/>
    <p:sldId id="338" r:id="rId28"/>
    <p:sldId id="330" r:id="rId29"/>
    <p:sldId id="291" r:id="rId30"/>
    <p:sldId id="263" r:id="rId31"/>
    <p:sldId id="274" r:id="rId32"/>
    <p:sldId id="350" r:id="rId33"/>
    <p:sldId id="324" r:id="rId34"/>
    <p:sldId id="352" r:id="rId35"/>
    <p:sldId id="361" r:id="rId36"/>
    <p:sldId id="362" r:id="rId37"/>
    <p:sldId id="377" r:id="rId38"/>
    <p:sldId id="275" r:id="rId39"/>
    <p:sldId id="278" r:id="rId40"/>
    <p:sldId id="353" r:id="rId41"/>
    <p:sldId id="349" r:id="rId42"/>
    <p:sldId id="354" r:id="rId43"/>
    <p:sldId id="325" r:id="rId44"/>
    <p:sldId id="313" r:id="rId45"/>
    <p:sldId id="292" r:id="rId46"/>
    <p:sldId id="284" r:id="rId47"/>
    <p:sldId id="320" r:id="rId48"/>
    <p:sldId id="321" r:id="rId49"/>
    <p:sldId id="365" r:id="rId50"/>
    <p:sldId id="381" r:id="rId51"/>
    <p:sldId id="372" r:id="rId52"/>
    <p:sldId id="382" r:id="rId53"/>
    <p:sldId id="385" r:id="rId54"/>
    <p:sldId id="386" r:id="rId55"/>
    <p:sldId id="367" r:id="rId56"/>
    <p:sldId id="384" r:id="rId57"/>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他の作成者"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6F0B"/>
    <a:srgbClr val="DC28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87590" autoAdjust="0"/>
  </p:normalViewPr>
  <p:slideViewPr>
    <p:cSldViewPr snapToGrid="0">
      <p:cViewPr varScale="1">
        <p:scale>
          <a:sx n="55" d="100"/>
          <a:sy n="55" d="100"/>
        </p:scale>
        <p:origin x="113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767A2C-5789-4951-8FBC-18B373FE9224}" type="doc">
      <dgm:prSet loTypeId="urn:microsoft.com/office/officeart/2005/8/layout/venn1" loCatId="relationship" qsTypeId="urn:microsoft.com/office/officeart/2005/8/quickstyle/simple1" qsCatId="simple" csTypeId="urn:microsoft.com/office/officeart/2005/8/colors/accent1_2" csCatId="accent1" phldr="1"/>
      <dgm:spPr/>
    </dgm:pt>
    <dgm:pt modelId="{4C25EDAF-BD49-4E9D-ADEA-66C6132A62B9}">
      <dgm:prSet phldrT="[テキスト]" custT="1"/>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dgm:spPr>
      <dgm:t>
        <a:bodyPr/>
        <a:lstStyle/>
        <a:p>
          <a:r>
            <a:rPr kumimoji="1" lang="ja-JP" altLang="en-US" sz="1800" b="0" dirty="0">
              <a:latin typeface="HGP明朝B" panose="02020800000000000000" pitchFamily="18" charset="-128"/>
              <a:ea typeface="HGP明朝B" panose="02020800000000000000" pitchFamily="18" charset="-128"/>
            </a:rPr>
            <a:t>平井</a:t>
          </a:r>
          <a:endParaRPr kumimoji="1" lang="en-US" altLang="ja-JP" sz="1800" b="0" dirty="0">
            <a:latin typeface="HGP明朝B" panose="02020800000000000000" pitchFamily="18" charset="-128"/>
            <a:ea typeface="HGP明朝B" panose="02020800000000000000" pitchFamily="18" charset="-128"/>
          </a:endParaRPr>
        </a:p>
        <a:p>
          <a:r>
            <a:rPr kumimoji="1" lang="ja-JP" altLang="en-US" sz="1800" b="0" dirty="0">
              <a:latin typeface="HGP明朝B" panose="02020800000000000000" pitchFamily="18" charset="-128"/>
              <a:ea typeface="HGP明朝B" panose="02020800000000000000" pitchFamily="18" charset="-128"/>
            </a:rPr>
            <a:t>萩上</a:t>
          </a:r>
          <a:endParaRPr kumimoji="1" lang="en-US" altLang="ja-JP" sz="1800" b="0" dirty="0">
            <a:latin typeface="HGP明朝B" panose="02020800000000000000" pitchFamily="18" charset="-128"/>
            <a:ea typeface="HGP明朝B" panose="02020800000000000000" pitchFamily="18" charset="-128"/>
          </a:endParaRPr>
        </a:p>
        <a:p>
          <a:r>
            <a:rPr kumimoji="1" lang="ja-JP" altLang="en-US" sz="1800" b="0" dirty="0">
              <a:latin typeface="HGP明朝B" panose="02020800000000000000" pitchFamily="18" charset="-128"/>
              <a:ea typeface="HGP明朝B" panose="02020800000000000000" pitchFamily="18" charset="-128"/>
            </a:rPr>
            <a:t>山口</a:t>
          </a:r>
          <a:endParaRPr kumimoji="1" lang="en-US" altLang="ja-JP" sz="1800" b="0" dirty="0">
            <a:latin typeface="HGP明朝B" panose="02020800000000000000" pitchFamily="18" charset="-128"/>
            <a:ea typeface="HGP明朝B" panose="02020800000000000000" pitchFamily="18" charset="-128"/>
          </a:endParaRPr>
        </a:p>
      </dgm:t>
    </dgm:pt>
    <dgm:pt modelId="{2F3BAF6C-0C96-4AD7-B59F-21B1064DA8D2}" type="parTrans" cxnId="{14BA524E-1D7E-4BB5-813B-997E63F1F461}">
      <dgm:prSet/>
      <dgm:spPr/>
      <dgm:t>
        <a:bodyPr/>
        <a:lstStyle/>
        <a:p>
          <a:endParaRPr kumimoji="1" lang="ja-JP" altLang="en-US"/>
        </a:p>
      </dgm:t>
    </dgm:pt>
    <dgm:pt modelId="{D0AE1ADD-8512-4D8B-B8A8-238C0C39BE58}" type="sibTrans" cxnId="{14BA524E-1D7E-4BB5-813B-997E63F1F461}">
      <dgm:prSet/>
      <dgm:spPr/>
      <dgm:t>
        <a:bodyPr/>
        <a:lstStyle/>
        <a:p>
          <a:endParaRPr kumimoji="1" lang="ja-JP" altLang="en-US"/>
        </a:p>
      </dgm:t>
    </dgm:pt>
    <dgm:pt modelId="{2846AFAC-257A-4C44-9DE1-7AE10C624D56}">
      <dgm:prSet phldrT="[テキスト]" custT="1"/>
      <dgm:spPr/>
      <dgm:t>
        <a:bodyPr/>
        <a:lstStyle/>
        <a:p>
          <a:r>
            <a:rPr kumimoji="1" lang="ja-JP" altLang="en-US" sz="1800" b="0" dirty="0">
              <a:latin typeface="HGP明朝B" panose="02020800000000000000" pitchFamily="18" charset="-128"/>
              <a:ea typeface="HGP明朝B" panose="02020800000000000000" pitchFamily="18" charset="-128"/>
            </a:rPr>
            <a:t>小林</a:t>
          </a:r>
          <a:endParaRPr kumimoji="1" lang="en-US" altLang="ja-JP" sz="1800" b="0" dirty="0">
            <a:latin typeface="HGP明朝B" panose="02020800000000000000" pitchFamily="18" charset="-128"/>
            <a:ea typeface="HGP明朝B" panose="02020800000000000000" pitchFamily="18" charset="-128"/>
          </a:endParaRPr>
        </a:p>
        <a:p>
          <a:r>
            <a:rPr kumimoji="1" lang="ja-JP" altLang="en-US" sz="1800" b="0" dirty="0">
              <a:latin typeface="HGP明朝B" panose="02020800000000000000" pitchFamily="18" charset="-128"/>
              <a:ea typeface="HGP明朝B" panose="02020800000000000000" pitchFamily="18" charset="-128"/>
            </a:rPr>
            <a:t>水野</a:t>
          </a:r>
          <a:endParaRPr kumimoji="1" lang="en-US" altLang="ja-JP" sz="1800" b="0" dirty="0">
            <a:latin typeface="HGP明朝B" panose="02020800000000000000" pitchFamily="18" charset="-128"/>
            <a:ea typeface="HGP明朝B" panose="02020800000000000000" pitchFamily="18" charset="-128"/>
          </a:endParaRPr>
        </a:p>
        <a:p>
          <a:r>
            <a:rPr kumimoji="1" lang="ja-JP" altLang="en-US" sz="1800" b="0" dirty="0">
              <a:latin typeface="HGP明朝B" panose="02020800000000000000" pitchFamily="18" charset="-128"/>
              <a:ea typeface="HGP明朝B" panose="02020800000000000000" pitchFamily="18" charset="-128"/>
            </a:rPr>
            <a:t>宮松</a:t>
          </a:r>
          <a:endParaRPr kumimoji="1" lang="en-US" altLang="ja-JP" sz="1800" b="0" dirty="0">
            <a:latin typeface="HGP明朝B" panose="02020800000000000000" pitchFamily="18" charset="-128"/>
            <a:ea typeface="HGP明朝B" panose="02020800000000000000" pitchFamily="18" charset="-128"/>
          </a:endParaRPr>
        </a:p>
      </dgm:t>
    </dgm:pt>
    <dgm:pt modelId="{97F7057C-CE87-43A3-85B6-DA387B16E8B8}" type="parTrans" cxnId="{739EFFB0-C7A8-4AE1-8DA3-88FBEB0855C3}">
      <dgm:prSet/>
      <dgm:spPr/>
      <dgm:t>
        <a:bodyPr/>
        <a:lstStyle/>
        <a:p>
          <a:endParaRPr kumimoji="1" lang="ja-JP" altLang="en-US"/>
        </a:p>
      </dgm:t>
    </dgm:pt>
    <dgm:pt modelId="{21135CD1-3991-46DD-976C-F2A6C0BD4B22}" type="sibTrans" cxnId="{739EFFB0-C7A8-4AE1-8DA3-88FBEB0855C3}">
      <dgm:prSet/>
      <dgm:spPr/>
      <dgm:t>
        <a:bodyPr/>
        <a:lstStyle/>
        <a:p>
          <a:endParaRPr kumimoji="1" lang="ja-JP" altLang="en-US"/>
        </a:p>
      </dgm:t>
    </dgm:pt>
    <dgm:pt modelId="{35AEF886-A13B-4A5B-851D-50C990F09077}">
      <dgm:prSet phldrT="[テキスト]" custT="1"/>
      <dgm:spPr>
        <a:solidFill>
          <a:srgbClr val="92D050">
            <a:alpha val="50000"/>
          </a:srgbClr>
        </a:solidFill>
      </dgm:spPr>
      <dgm:t>
        <a:bodyPr/>
        <a:lstStyle/>
        <a:p>
          <a:r>
            <a:rPr kumimoji="1" lang="ja-JP" altLang="en-US" sz="1800" b="0" dirty="0">
              <a:latin typeface="HGP明朝B" panose="02020800000000000000" pitchFamily="18" charset="-128"/>
              <a:ea typeface="HGP明朝B" panose="02020800000000000000" pitchFamily="18" charset="-128"/>
            </a:rPr>
            <a:t>伊地知</a:t>
          </a:r>
        </a:p>
      </dgm:t>
    </dgm:pt>
    <dgm:pt modelId="{535E2108-5CBE-4484-B4E4-6AB1E800DB40}" type="parTrans" cxnId="{911796BA-EC75-4DBA-8BD5-8C4E7E3DFC74}">
      <dgm:prSet/>
      <dgm:spPr/>
      <dgm:t>
        <a:bodyPr/>
        <a:lstStyle/>
        <a:p>
          <a:endParaRPr kumimoji="1" lang="ja-JP" altLang="en-US"/>
        </a:p>
      </dgm:t>
    </dgm:pt>
    <dgm:pt modelId="{E34049FA-99A3-4897-BEC6-656B8519DC94}" type="sibTrans" cxnId="{911796BA-EC75-4DBA-8BD5-8C4E7E3DFC74}">
      <dgm:prSet/>
      <dgm:spPr/>
      <dgm:t>
        <a:bodyPr/>
        <a:lstStyle/>
        <a:p>
          <a:endParaRPr kumimoji="1" lang="ja-JP" altLang="en-US"/>
        </a:p>
      </dgm:t>
    </dgm:pt>
    <dgm:pt modelId="{B740A14E-FB31-48D7-BEC8-25C60BF80698}" type="pres">
      <dgm:prSet presAssocID="{3A767A2C-5789-4951-8FBC-18B373FE9224}" presName="compositeShape" presStyleCnt="0">
        <dgm:presLayoutVars>
          <dgm:chMax val="7"/>
          <dgm:dir/>
          <dgm:resizeHandles val="exact"/>
        </dgm:presLayoutVars>
      </dgm:prSet>
      <dgm:spPr/>
    </dgm:pt>
    <dgm:pt modelId="{C0FB0C8D-DCFD-44B2-82CD-1A3B231E47C5}" type="pres">
      <dgm:prSet presAssocID="{4C25EDAF-BD49-4E9D-ADEA-66C6132A62B9}" presName="circ1" presStyleLbl="vennNode1" presStyleIdx="0" presStyleCnt="3"/>
      <dgm:spPr/>
      <dgm:t>
        <a:bodyPr/>
        <a:lstStyle/>
        <a:p>
          <a:endParaRPr kumimoji="1" lang="ja-JP" altLang="en-US"/>
        </a:p>
      </dgm:t>
    </dgm:pt>
    <dgm:pt modelId="{A039FD64-C808-4BF1-8BC5-B0924354C1A6}" type="pres">
      <dgm:prSet presAssocID="{4C25EDAF-BD49-4E9D-ADEA-66C6132A62B9}" presName="circ1Tx" presStyleLbl="revTx" presStyleIdx="0" presStyleCnt="0">
        <dgm:presLayoutVars>
          <dgm:chMax val="0"/>
          <dgm:chPref val="0"/>
          <dgm:bulletEnabled val="1"/>
        </dgm:presLayoutVars>
      </dgm:prSet>
      <dgm:spPr/>
      <dgm:t>
        <a:bodyPr/>
        <a:lstStyle/>
        <a:p>
          <a:endParaRPr kumimoji="1" lang="ja-JP" altLang="en-US"/>
        </a:p>
      </dgm:t>
    </dgm:pt>
    <dgm:pt modelId="{73C074B2-CEAB-4280-B389-AD2607DB3E83}" type="pres">
      <dgm:prSet presAssocID="{2846AFAC-257A-4C44-9DE1-7AE10C624D56}" presName="circ2" presStyleLbl="vennNode1" presStyleIdx="1" presStyleCnt="3"/>
      <dgm:spPr/>
      <dgm:t>
        <a:bodyPr/>
        <a:lstStyle/>
        <a:p>
          <a:endParaRPr kumimoji="1" lang="ja-JP" altLang="en-US"/>
        </a:p>
      </dgm:t>
    </dgm:pt>
    <dgm:pt modelId="{02A66679-7036-45A3-A417-B7C127897E92}" type="pres">
      <dgm:prSet presAssocID="{2846AFAC-257A-4C44-9DE1-7AE10C624D56}" presName="circ2Tx" presStyleLbl="revTx" presStyleIdx="0" presStyleCnt="0">
        <dgm:presLayoutVars>
          <dgm:chMax val="0"/>
          <dgm:chPref val="0"/>
          <dgm:bulletEnabled val="1"/>
        </dgm:presLayoutVars>
      </dgm:prSet>
      <dgm:spPr/>
      <dgm:t>
        <a:bodyPr/>
        <a:lstStyle/>
        <a:p>
          <a:endParaRPr kumimoji="1" lang="ja-JP" altLang="en-US"/>
        </a:p>
      </dgm:t>
    </dgm:pt>
    <dgm:pt modelId="{9A411632-3C84-4B2A-A2E9-C5A52263FEC0}" type="pres">
      <dgm:prSet presAssocID="{35AEF886-A13B-4A5B-851D-50C990F09077}" presName="circ3" presStyleLbl="vennNode1" presStyleIdx="2" presStyleCnt="3"/>
      <dgm:spPr/>
      <dgm:t>
        <a:bodyPr/>
        <a:lstStyle/>
        <a:p>
          <a:endParaRPr kumimoji="1" lang="ja-JP" altLang="en-US"/>
        </a:p>
      </dgm:t>
    </dgm:pt>
    <dgm:pt modelId="{2D70844B-EF1E-438D-944D-EDBF80ED928E}" type="pres">
      <dgm:prSet presAssocID="{35AEF886-A13B-4A5B-851D-50C990F09077}" presName="circ3Tx" presStyleLbl="revTx" presStyleIdx="0" presStyleCnt="0">
        <dgm:presLayoutVars>
          <dgm:chMax val="0"/>
          <dgm:chPref val="0"/>
          <dgm:bulletEnabled val="1"/>
        </dgm:presLayoutVars>
      </dgm:prSet>
      <dgm:spPr/>
      <dgm:t>
        <a:bodyPr/>
        <a:lstStyle/>
        <a:p>
          <a:endParaRPr kumimoji="1" lang="ja-JP" altLang="en-US"/>
        </a:p>
      </dgm:t>
    </dgm:pt>
  </dgm:ptLst>
  <dgm:cxnLst>
    <dgm:cxn modelId="{81165DF1-771B-A947-9004-CA132F05C0ED}" type="presOf" srcId="{4C25EDAF-BD49-4E9D-ADEA-66C6132A62B9}" destId="{C0FB0C8D-DCFD-44B2-82CD-1A3B231E47C5}" srcOrd="0" destOrd="0" presId="urn:microsoft.com/office/officeart/2005/8/layout/venn1"/>
    <dgm:cxn modelId="{911796BA-EC75-4DBA-8BD5-8C4E7E3DFC74}" srcId="{3A767A2C-5789-4951-8FBC-18B373FE9224}" destId="{35AEF886-A13B-4A5B-851D-50C990F09077}" srcOrd="2" destOrd="0" parTransId="{535E2108-5CBE-4484-B4E4-6AB1E800DB40}" sibTransId="{E34049FA-99A3-4897-BEC6-656B8519DC94}"/>
    <dgm:cxn modelId="{D4AEDF13-C0D8-1D48-B393-C2524023AA88}" type="presOf" srcId="{3A767A2C-5789-4951-8FBC-18B373FE9224}" destId="{B740A14E-FB31-48D7-BEC8-25C60BF80698}" srcOrd="0" destOrd="0" presId="urn:microsoft.com/office/officeart/2005/8/layout/venn1"/>
    <dgm:cxn modelId="{9FB0D15C-13BB-B24F-AFEC-9D9A84FAFC19}" type="presOf" srcId="{35AEF886-A13B-4A5B-851D-50C990F09077}" destId="{9A411632-3C84-4B2A-A2E9-C5A52263FEC0}" srcOrd="0" destOrd="0" presId="urn:microsoft.com/office/officeart/2005/8/layout/venn1"/>
    <dgm:cxn modelId="{739EFFB0-C7A8-4AE1-8DA3-88FBEB0855C3}" srcId="{3A767A2C-5789-4951-8FBC-18B373FE9224}" destId="{2846AFAC-257A-4C44-9DE1-7AE10C624D56}" srcOrd="1" destOrd="0" parTransId="{97F7057C-CE87-43A3-85B6-DA387B16E8B8}" sibTransId="{21135CD1-3991-46DD-976C-F2A6C0BD4B22}"/>
    <dgm:cxn modelId="{B10240E5-5721-D348-8D3D-789A07D7FAEB}" type="presOf" srcId="{35AEF886-A13B-4A5B-851D-50C990F09077}" destId="{2D70844B-EF1E-438D-944D-EDBF80ED928E}" srcOrd="1" destOrd="0" presId="urn:microsoft.com/office/officeart/2005/8/layout/venn1"/>
    <dgm:cxn modelId="{14BA524E-1D7E-4BB5-813B-997E63F1F461}" srcId="{3A767A2C-5789-4951-8FBC-18B373FE9224}" destId="{4C25EDAF-BD49-4E9D-ADEA-66C6132A62B9}" srcOrd="0" destOrd="0" parTransId="{2F3BAF6C-0C96-4AD7-B59F-21B1064DA8D2}" sibTransId="{D0AE1ADD-8512-4D8B-B8A8-238C0C39BE58}"/>
    <dgm:cxn modelId="{1306C2CB-8C4E-3C42-83C8-6A8FD656434B}" type="presOf" srcId="{2846AFAC-257A-4C44-9DE1-7AE10C624D56}" destId="{02A66679-7036-45A3-A417-B7C127897E92}" srcOrd="1" destOrd="0" presId="urn:microsoft.com/office/officeart/2005/8/layout/venn1"/>
    <dgm:cxn modelId="{E39ED705-3CA6-904C-B30D-273938D3EFE1}" type="presOf" srcId="{2846AFAC-257A-4C44-9DE1-7AE10C624D56}" destId="{73C074B2-CEAB-4280-B389-AD2607DB3E83}" srcOrd="0" destOrd="0" presId="urn:microsoft.com/office/officeart/2005/8/layout/venn1"/>
    <dgm:cxn modelId="{D4C737A4-2730-E74D-8658-0F746F930676}" type="presOf" srcId="{4C25EDAF-BD49-4E9D-ADEA-66C6132A62B9}" destId="{A039FD64-C808-4BF1-8BC5-B0924354C1A6}" srcOrd="1" destOrd="0" presId="urn:microsoft.com/office/officeart/2005/8/layout/venn1"/>
    <dgm:cxn modelId="{D691060E-1B7E-2F43-BC48-903B355485ED}" type="presParOf" srcId="{B740A14E-FB31-48D7-BEC8-25C60BF80698}" destId="{C0FB0C8D-DCFD-44B2-82CD-1A3B231E47C5}" srcOrd="0" destOrd="0" presId="urn:microsoft.com/office/officeart/2005/8/layout/venn1"/>
    <dgm:cxn modelId="{E49D846F-9727-B04E-A5F4-E0F0BD72588E}" type="presParOf" srcId="{B740A14E-FB31-48D7-BEC8-25C60BF80698}" destId="{A039FD64-C808-4BF1-8BC5-B0924354C1A6}" srcOrd="1" destOrd="0" presId="urn:microsoft.com/office/officeart/2005/8/layout/venn1"/>
    <dgm:cxn modelId="{AB0C2BA8-4599-F846-A41E-BDB44CE2C26D}" type="presParOf" srcId="{B740A14E-FB31-48D7-BEC8-25C60BF80698}" destId="{73C074B2-CEAB-4280-B389-AD2607DB3E83}" srcOrd="2" destOrd="0" presId="urn:microsoft.com/office/officeart/2005/8/layout/venn1"/>
    <dgm:cxn modelId="{8DE2A793-F059-294C-92EB-1E9B078EA484}" type="presParOf" srcId="{B740A14E-FB31-48D7-BEC8-25C60BF80698}" destId="{02A66679-7036-45A3-A417-B7C127897E92}" srcOrd="3" destOrd="0" presId="urn:microsoft.com/office/officeart/2005/8/layout/venn1"/>
    <dgm:cxn modelId="{7CB89433-60A7-224C-B643-F4C81FD4E410}" type="presParOf" srcId="{B740A14E-FB31-48D7-BEC8-25C60BF80698}" destId="{9A411632-3C84-4B2A-A2E9-C5A52263FEC0}" srcOrd="4" destOrd="0" presId="urn:microsoft.com/office/officeart/2005/8/layout/venn1"/>
    <dgm:cxn modelId="{D31D1D84-EE57-8541-9147-218FF00575D0}" type="presParOf" srcId="{B740A14E-FB31-48D7-BEC8-25C60BF80698}" destId="{2D70844B-EF1E-438D-944D-EDBF80ED928E}"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4E348C-EF74-4F25-A314-079E0CDA4254}" type="doc">
      <dgm:prSet loTypeId="urn:microsoft.com/office/officeart/2005/8/layout/process1" loCatId="process" qsTypeId="urn:microsoft.com/office/officeart/2005/8/quickstyle/3d5" qsCatId="3D" csTypeId="urn:microsoft.com/office/officeart/2005/8/colors/accent2_2" csCatId="accent2" phldr="1"/>
      <dgm:spPr/>
    </dgm:pt>
    <dgm:pt modelId="{D36DF7A0-0CF3-42E5-9D9C-215ADA431D5C}">
      <dgm:prSet phldrT="[テキスト]"/>
      <dgm:spPr/>
      <dgm:t>
        <a:bodyPr/>
        <a:lstStyle/>
        <a:p>
          <a:r>
            <a:rPr kumimoji="1" lang="ja-JP" altLang="en-US" dirty="0">
              <a:latin typeface="HGP明朝B" panose="02020800000000000000" pitchFamily="18" charset="-128"/>
              <a:ea typeface="HGP明朝B" panose="02020800000000000000" pitchFamily="18" charset="-128"/>
            </a:rPr>
            <a:t>情報</a:t>
          </a:r>
        </a:p>
      </dgm:t>
    </dgm:pt>
    <dgm:pt modelId="{99897AB8-10B8-4843-B49B-F303EB43ABAE}" type="parTrans" cxnId="{A369F42A-5C6F-4151-B2D7-E13B61407D6F}">
      <dgm:prSet/>
      <dgm:spPr/>
      <dgm:t>
        <a:bodyPr/>
        <a:lstStyle/>
        <a:p>
          <a:endParaRPr kumimoji="1" lang="ja-JP" altLang="en-US"/>
        </a:p>
      </dgm:t>
    </dgm:pt>
    <dgm:pt modelId="{4C032F7D-DB9E-48D4-863E-C7CE6C63D063}" type="sibTrans" cxnId="{A369F42A-5C6F-4151-B2D7-E13B61407D6F}">
      <dgm:prSet/>
      <dgm:spPr/>
      <dgm:t>
        <a:bodyPr/>
        <a:lstStyle/>
        <a:p>
          <a:endParaRPr kumimoji="1" lang="ja-JP" altLang="en-US"/>
        </a:p>
      </dgm:t>
    </dgm:pt>
    <dgm:pt modelId="{BCFA879E-A5C6-4C43-9853-89CD2408BBE2}">
      <dgm:prSet phldrT="[テキスト]"/>
      <dgm:spPr/>
      <dgm:t>
        <a:bodyPr/>
        <a:lstStyle/>
        <a:p>
          <a:r>
            <a:rPr kumimoji="1" lang="ja-JP" altLang="en-US" dirty="0">
              <a:latin typeface="HGP明朝B" panose="02020800000000000000" pitchFamily="18" charset="-128"/>
              <a:ea typeface="HGP明朝B" panose="02020800000000000000" pitchFamily="18" charset="-128"/>
            </a:rPr>
            <a:t>感覚レジスタ</a:t>
          </a:r>
        </a:p>
      </dgm:t>
    </dgm:pt>
    <dgm:pt modelId="{F9578457-FA7D-463B-B9EA-2FFDEB8F4780}" type="parTrans" cxnId="{D6D3FBF3-967F-418B-B42D-7C1237663054}">
      <dgm:prSet/>
      <dgm:spPr/>
      <dgm:t>
        <a:bodyPr/>
        <a:lstStyle/>
        <a:p>
          <a:endParaRPr kumimoji="1" lang="ja-JP" altLang="en-US"/>
        </a:p>
      </dgm:t>
    </dgm:pt>
    <dgm:pt modelId="{0B368166-2638-4B3C-A784-BD9DD1ECA905}" type="sibTrans" cxnId="{D6D3FBF3-967F-418B-B42D-7C1237663054}">
      <dgm:prSet/>
      <dgm:spPr/>
      <dgm:t>
        <a:bodyPr/>
        <a:lstStyle/>
        <a:p>
          <a:endParaRPr kumimoji="1" lang="ja-JP" altLang="en-US"/>
        </a:p>
      </dgm:t>
    </dgm:pt>
    <dgm:pt modelId="{1E79540A-51B5-4C99-BBEA-357748C9E53C}">
      <dgm:prSet phldrT="[テキスト]"/>
      <dgm:spPr/>
      <dgm:t>
        <a:bodyPr/>
        <a:lstStyle/>
        <a:p>
          <a:r>
            <a:rPr kumimoji="1" lang="ja-JP" altLang="en-US" dirty="0">
              <a:latin typeface="HGP明朝B" panose="02020800000000000000" pitchFamily="18" charset="-128"/>
              <a:ea typeface="HGP明朝B" panose="02020800000000000000" pitchFamily="18" charset="-128"/>
            </a:rPr>
            <a:t>短期記憶</a:t>
          </a:r>
        </a:p>
      </dgm:t>
    </dgm:pt>
    <dgm:pt modelId="{F6A75BEC-2E01-420F-ACF8-8279B4A666A9}" type="parTrans" cxnId="{3BA916CF-96B5-441E-B399-E5A12E5EDE1D}">
      <dgm:prSet/>
      <dgm:spPr/>
      <dgm:t>
        <a:bodyPr/>
        <a:lstStyle/>
        <a:p>
          <a:endParaRPr kumimoji="1" lang="ja-JP" altLang="en-US"/>
        </a:p>
      </dgm:t>
    </dgm:pt>
    <dgm:pt modelId="{E48EDE4D-B100-4D36-9E6F-514A5AE5C9AF}" type="sibTrans" cxnId="{3BA916CF-96B5-441E-B399-E5A12E5EDE1D}">
      <dgm:prSet/>
      <dgm:spPr/>
      <dgm:t>
        <a:bodyPr/>
        <a:lstStyle/>
        <a:p>
          <a:endParaRPr kumimoji="1" lang="ja-JP" altLang="en-US"/>
        </a:p>
      </dgm:t>
    </dgm:pt>
    <dgm:pt modelId="{5A1F690D-B7FB-4CD4-B279-EA3E623BCC82}">
      <dgm:prSet phldrT="[テキスト]"/>
      <dgm:spPr/>
      <dgm:t>
        <a:bodyPr/>
        <a:lstStyle/>
        <a:p>
          <a:r>
            <a:rPr kumimoji="1" lang="ja-JP" altLang="en-US" dirty="0">
              <a:latin typeface="HGP明朝B" panose="02020800000000000000" pitchFamily="18" charset="-128"/>
              <a:ea typeface="HGP明朝B" panose="02020800000000000000" pitchFamily="18" charset="-128"/>
            </a:rPr>
            <a:t>長期記憶</a:t>
          </a:r>
        </a:p>
      </dgm:t>
    </dgm:pt>
    <dgm:pt modelId="{E5600BEC-65F5-4362-836F-5D08B5FCE82A}" type="parTrans" cxnId="{A9EE24D7-DAB3-4DF1-90E0-9A2DC30274AE}">
      <dgm:prSet/>
      <dgm:spPr/>
      <dgm:t>
        <a:bodyPr/>
        <a:lstStyle/>
        <a:p>
          <a:endParaRPr kumimoji="1" lang="ja-JP" altLang="en-US"/>
        </a:p>
      </dgm:t>
    </dgm:pt>
    <dgm:pt modelId="{60DB7ABB-FE63-42EA-AF76-0288D69AFCC1}" type="sibTrans" cxnId="{A9EE24D7-DAB3-4DF1-90E0-9A2DC30274AE}">
      <dgm:prSet/>
      <dgm:spPr/>
      <dgm:t>
        <a:bodyPr/>
        <a:lstStyle/>
        <a:p>
          <a:endParaRPr kumimoji="1" lang="ja-JP" altLang="en-US"/>
        </a:p>
      </dgm:t>
    </dgm:pt>
    <dgm:pt modelId="{DC9C3848-7298-4372-9739-1FB654D9753F}" type="pres">
      <dgm:prSet presAssocID="{964E348C-EF74-4F25-A314-079E0CDA4254}" presName="Name0" presStyleCnt="0">
        <dgm:presLayoutVars>
          <dgm:dir/>
          <dgm:resizeHandles val="exact"/>
        </dgm:presLayoutVars>
      </dgm:prSet>
      <dgm:spPr/>
    </dgm:pt>
    <dgm:pt modelId="{73B2AC29-139F-4B75-85A9-6DB2E2263C9D}" type="pres">
      <dgm:prSet presAssocID="{D36DF7A0-0CF3-42E5-9D9C-215ADA431D5C}" presName="node" presStyleLbl="node1" presStyleIdx="0" presStyleCnt="4" custScaleX="139582">
        <dgm:presLayoutVars>
          <dgm:bulletEnabled val="1"/>
        </dgm:presLayoutVars>
      </dgm:prSet>
      <dgm:spPr/>
      <dgm:t>
        <a:bodyPr/>
        <a:lstStyle/>
        <a:p>
          <a:endParaRPr kumimoji="1" lang="ja-JP" altLang="en-US"/>
        </a:p>
      </dgm:t>
    </dgm:pt>
    <dgm:pt modelId="{62274BF8-BDD5-4314-9225-68825E8424EC}" type="pres">
      <dgm:prSet presAssocID="{4C032F7D-DB9E-48D4-863E-C7CE6C63D063}" presName="sibTrans" presStyleLbl="sibTrans2D1" presStyleIdx="0" presStyleCnt="3"/>
      <dgm:spPr/>
      <dgm:t>
        <a:bodyPr/>
        <a:lstStyle/>
        <a:p>
          <a:endParaRPr kumimoji="1" lang="ja-JP" altLang="en-US"/>
        </a:p>
      </dgm:t>
    </dgm:pt>
    <dgm:pt modelId="{7384D0C8-8691-4789-8C1A-89034A2ED90D}" type="pres">
      <dgm:prSet presAssocID="{4C032F7D-DB9E-48D4-863E-C7CE6C63D063}" presName="connectorText" presStyleLbl="sibTrans2D1" presStyleIdx="0" presStyleCnt="3"/>
      <dgm:spPr/>
      <dgm:t>
        <a:bodyPr/>
        <a:lstStyle/>
        <a:p>
          <a:endParaRPr kumimoji="1" lang="ja-JP" altLang="en-US"/>
        </a:p>
      </dgm:t>
    </dgm:pt>
    <dgm:pt modelId="{CBBF6D20-EC91-45F6-9896-8F22457FA358}" type="pres">
      <dgm:prSet presAssocID="{BCFA879E-A5C6-4C43-9853-89CD2408BBE2}" presName="node" presStyleLbl="node1" presStyleIdx="1" presStyleCnt="4" custScaleX="154178">
        <dgm:presLayoutVars>
          <dgm:bulletEnabled val="1"/>
        </dgm:presLayoutVars>
      </dgm:prSet>
      <dgm:spPr/>
      <dgm:t>
        <a:bodyPr/>
        <a:lstStyle/>
        <a:p>
          <a:endParaRPr kumimoji="1" lang="ja-JP" altLang="en-US"/>
        </a:p>
      </dgm:t>
    </dgm:pt>
    <dgm:pt modelId="{53869453-5932-470F-A4BC-DCBA3981C085}" type="pres">
      <dgm:prSet presAssocID="{0B368166-2638-4B3C-A784-BD9DD1ECA905}" presName="sibTrans" presStyleLbl="sibTrans2D1" presStyleIdx="1" presStyleCnt="3"/>
      <dgm:spPr/>
      <dgm:t>
        <a:bodyPr/>
        <a:lstStyle/>
        <a:p>
          <a:endParaRPr kumimoji="1" lang="ja-JP" altLang="en-US"/>
        </a:p>
      </dgm:t>
    </dgm:pt>
    <dgm:pt modelId="{8FC3A66F-7968-4F96-9729-612D56402C8A}" type="pres">
      <dgm:prSet presAssocID="{0B368166-2638-4B3C-A784-BD9DD1ECA905}" presName="connectorText" presStyleLbl="sibTrans2D1" presStyleIdx="1" presStyleCnt="3"/>
      <dgm:spPr/>
      <dgm:t>
        <a:bodyPr/>
        <a:lstStyle/>
        <a:p>
          <a:endParaRPr kumimoji="1" lang="ja-JP" altLang="en-US"/>
        </a:p>
      </dgm:t>
    </dgm:pt>
    <dgm:pt modelId="{7C776EDF-5F1B-43CC-AFD6-FF4DC347448E}" type="pres">
      <dgm:prSet presAssocID="{1E79540A-51B5-4C99-BBEA-357748C9E53C}" presName="node" presStyleLbl="node1" presStyleIdx="2" presStyleCnt="4" custScaleX="130675">
        <dgm:presLayoutVars>
          <dgm:bulletEnabled val="1"/>
        </dgm:presLayoutVars>
      </dgm:prSet>
      <dgm:spPr/>
      <dgm:t>
        <a:bodyPr/>
        <a:lstStyle/>
        <a:p>
          <a:endParaRPr kumimoji="1" lang="ja-JP" altLang="en-US"/>
        </a:p>
      </dgm:t>
    </dgm:pt>
    <dgm:pt modelId="{47583CE9-6180-4258-838B-24A38082108D}" type="pres">
      <dgm:prSet presAssocID="{E48EDE4D-B100-4D36-9E6F-514A5AE5C9AF}" presName="sibTrans" presStyleLbl="sibTrans2D1" presStyleIdx="2" presStyleCnt="3"/>
      <dgm:spPr/>
      <dgm:t>
        <a:bodyPr/>
        <a:lstStyle/>
        <a:p>
          <a:endParaRPr kumimoji="1" lang="ja-JP" altLang="en-US"/>
        </a:p>
      </dgm:t>
    </dgm:pt>
    <dgm:pt modelId="{632ECED4-C554-496B-AF5B-43DAEAE7B3A4}" type="pres">
      <dgm:prSet presAssocID="{E48EDE4D-B100-4D36-9E6F-514A5AE5C9AF}" presName="connectorText" presStyleLbl="sibTrans2D1" presStyleIdx="2" presStyleCnt="3"/>
      <dgm:spPr/>
      <dgm:t>
        <a:bodyPr/>
        <a:lstStyle/>
        <a:p>
          <a:endParaRPr kumimoji="1" lang="ja-JP" altLang="en-US"/>
        </a:p>
      </dgm:t>
    </dgm:pt>
    <dgm:pt modelId="{63FD2F14-645F-4863-81FE-C7DF4D754297}" type="pres">
      <dgm:prSet presAssocID="{5A1F690D-B7FB-4CD4-B279-EA3E623BCC82}" presName="node" presStyleLbl="node1" presStyleIdx="3" presStyleCnt="4" custScaleX="117191">
        <dgm:presLayoutVars>
          <dgm:bulletEnabled val="1"/>
        </dgm:presLayoutVars>
      </dgm:prSet>
      <dgm:spPr/>
      <dgm:t>
        <a:bodyPr/>
        <a:lstStyle/>
        <a:p>
          <a:endParaRPr kumimoji="1" lang="ja-JP" altLang="en-US"/>
        </a:p>
      </dgm:t>
    </dgm:pt>
  </dgm:ptLst>
  <dgm:cxnLst>
    <dgm:cxn modelId="{455974C9-3CD6-654F-BA0E-4BA581AC7DA2}" type="presOf" srcId="{4C032F7D-DB9E-48D4-863E-C7CE6C63D063}" destId="{62274BF8-BDD5-4314-9225-68825E8424EC}" srcOrd="0" destOrd="0" presId="urn:microsoft.com/office/officeart/2005/8/layout/process1"/>
    <dgm:cxn modelId="{6F24C934-064E-F046-98E5-2121F99D06E3}" type="presOf" srcId="{0B368166-2638-4B3C-A784-BD9DD1ECA905}" destId="{8FC3A66F-7968-4F96-9729-612D56402C8A}" srcOrd="1" destOrd="0" presId="urn:microsoft.com/office/officeart/2005/8/layout/process1"/>
    <dgm:cxn modelId="{5F65C8B6-E3B0-494D-9D72-DCE8AD38067F}" type="presOf" srcId="{0B368166-2638-4B3C-A784-BD9DD1ECA905}" destId="{53869453-5932-470F-A4BC-DCBA3981C085}" srcOrd="0" destOrd="0" presId="urn:microsoft.com/office/officeart/2005/8/layout/process1"/>
    <dgm:cxn modelId="{A9EE24D7-DAB3-4DF1-90E0-9A2DC30274AE}" srcId="{964E348C-EF74-4F25-A314-079E0CDA4254}" destId="{5A1F690D-B7FB-4CD4-B279-EA3E623BCC82}" srcOrd="3" destOrd="0" parTransId="{E5600BEC-65F5-4362-836F-5D08B5FCE82A}" sibTransId="{60DB7ABB-FE63-42EA-AF76-0288D69AFCC1}"/>
    <dgm:cxn modelId="{7343F758-C399-784F-A87A-C695E619256A}" type="presOf" srcId="{4C032F7D-DB9E-48D4-863E-C7CE6C63D063}" destId="{7384D0C8-8691-4789-8C1A-89034A2ED90D}" srcOrd="1" destOrd="0" presId="urn:microsoft.com/office/officeart/2005/8/layout/process1"/>
    <dgm:cxn modelId="{A46990A6-20D7-6E4A-823A-40CC69CF1035}" type="presOf" srcId="{964E348C-EF74-4F25-A314-079E0CDA4254}" destId="{DC9C3848-7298-4372-9739-1FB654D9753F}" srcOrd="0" destOrd="0" presId="urn:microsoft.com/office/officeart/2005/8/layout/process1"/>
    <dgm:cxn modelId="{3827E851-4F69-5640-AA83-BE1E9A585E1B}" type="presOf" srcId="{BCFA879E-A5C6-4C43-9853-89CD2408BBE2}" destId="{CBBF6D20-EC91-45F6-9896-8F22457FA358}" srcOrd="0" destOrd="0" presId="urn:microsoft.com/office/officeart/2005/8/layout/process1"/>
    <dgm:cxn modelId="{9068B533-5433-9643-8325-5A611565D66C}" type="presOf" srcId="{E48EDE4D-B100-4D36-9E6F-514A5AE5C9AF}" destId="{47583CE9-6180-4258-838B-24A38082108D}" srcOrd="0" destOrd="0" presId="urn:microsoft.com/office/officeart/2005/8/layout/process1"/>
    <dgm:cxn modelId="{F7081FDD-C856-2742-A3B7-3B236AC7382D}" type="presOf" srcId="{D36DF7A0-0CF3-42E5-9D9C-215ADA431D5C}" destId="{73B2AC29-139F-4B75-85A9-6DB2E2263C9D}" srcOrd="0" destOrd="0" presId="urn:microsoft.com/office/officeart/2005/8/layout/process1"/>
    <dgm:cxn modelId="{2673A3B2-F4C2-2842-99D5-38C28D61F0B6}" type="presOf" srcId="{1E79540A-51B5-4C99-BBEA-357748C9E53C}" destId="{7C776EDF-5F1B-43CC-AFD6-FF4DC347448E}" srcOrd="0" destOrd="0" presId="urn:microsoft.com/office/officeart/2005/8/layout/process1"/>
    <dgm:cxn modelId="{677BB4A4-7C11-9446-A236-8DEEDCD86074}" type="presOf" srcId="{5A1F690D-B7FB-4CD4-B279-EA3E623BCC82}" destId="{63FD2F14-645F-4863-81FE-C7DF4D754297}" srcOrd="0" destOrd="0" presId="urn:microsoft.com/office/officeart/2005/8/layout/process1"/>
    <dgm:cxn modelId="{A369F42A-5C6F-4151-B2D7-E13B61407D6F}" srcId="{964E348C-EF74-4F25-A314-079E0CDA4254}" destId="{D36DF7A0-0CF3-42E5-9D9C-215ADA431D5C}" srcOrd="0" destOrd="0" parTransId="{99897AB8-10B8-4843-B49B-F303EB43ABAE}" sibTransId="{4C032F7D-DB9E-48D4-863E-C7CE6C63D063}"/>
    <dgm:cxn modelId="{1B6BF936-ECEB-1443-9D74-21B7D4230155}" type="presOf" srcId="{E48EDE4D-B100-4D36-9E6F-514A5AE5C9AF}" destId="{632ECED4-C554-496B-AF5B-43DAEAE7B3A4}" srcOrd="1" destOrd="0" presId="urn:microsoft.com/office/officeart/2005/8/layout/process1"/>
    <dgm:cxn modelId="{3BA916CF-96B5-441E-B399-E5A12E5EDE1D}" srcId="{964E348C-EF74-4F25-A314-079E0CDA4254}" destId="{1E79540A-51B5-4C99-BBEA-357748C9E53C}" srcOrd="2" destOrd="0" parTransId="{F6A75BEC-2E01-420F-ACF8-8279B4A666A9}" sibTransId="{E48EDE4D-B100-4D36-9E6F-514A5AE5C9AF}"/>
    <dgm:cxn modelId="{D6D3FBF3-967F-418B-B42D-7C1237663054}" srcId="{964E348C-EF74-4F25-A314-079E0CDA4254}" destId="{BCFA879E-A5C6-4C43-9853-89CD2408BBE2}" srcOrd="1" destOrd="0" parTransId="{F9578457-FA7D-463B-B9EA-2FFDEB8F4780}" sibTransId="{0B368166-2638-4B3C-A784-BD9DD1ECA905}"/>
    <dgm:cxn modelId="{71818A1A-8288-224A-8E31-698317EBB833}" type="presParOf" srcId="{DC9C3848-7298-4372-9739-1FB654D9753F}" destId="{73B2AC29-139F-4B75-85A9-6DB2E2263C9D}" srcOrd="0" destOrd="0" presId="urn:microsoft.com/office/officeart/2005/8/layout/process1"/>
    <dgm:cxn modelId="{429C738E-A330-2B40-B180-E84CB1987ABB}" type="presParOf" srcId="{DC9C3848-7298-4372-9739-1FB654D9753F}" destId="{62274BF8-BDD5-4314-9225-68825E8424EC}" srcOrd="1" destOrd="0" presId="urn:microsoft.com/office/officeart/2005/8/layout/process1"/>
    <dgm:cxn modelId="{DB912A2D-BCA9-804F-AA6A-208E83ADE75A}" type="presParOf" srcId="{62274BF8-BDD5-4314-9225-68825E8424EC}" destId="{7384D0C8-8691-4789-8C1A-89034A2ED90D}" srcOrd="0" destOrd="0" presId="urn:microsoft.com/office/officeart/2005/8/layout/process1"/>
    <dgm:cxn modelId="{C81F1AA6-2D24-9B40-BC13-1B72C0EBD9A1}" type="presParOf" srcId="{DC9C3848-7298-4372-9739-1FB654D9753F}" destId="{CBBF6D20-EC91-45F6-9896-8F22457FA358}" srcOrd="2" destOrd="0" presId="urn:microsoft.com/office/officeart/2005/8/layout/process1"/>
    <dgm:cxn modelId="{CF8A29CC-594E-9444-B4DD-EA2B36A288DC}" type="presParOf" srcId="{DC9C3848-7298-4372-9739-1FB654D9753F}" destId="{53869453-5932-470F-A4BC-DCBA3981C085}" srcOrd="3" destOrd="0" presId="urn:microsoft.com/office/officeart/2005/8/layout/process1"/>
    <dgm:cxn modelId="{F6A8A2C8-0FD1-EA47-8C43-598078001BC3}" type="presParOf" srcId="{53869453-5932-470F-A4BC-DCBA3981C085}" destId="{8FC3A66F-7968-4F96-9729-612D56402C8A}" srcOrd="0" destOrd="0" presId="urn:microsoft.com/office/officeart/2005/8/layout/process1"/>
    <dgm:cxn modelId="{E4A233AC-2BA7-B748-A467-2304101084AD}" type="presParOf" srcId="{DC9C3848-7298-4372-9739-1FB654D9753F}" destId="{7C776EDF-5F1B-43CC-AFD6-FF4DC347448E}" srcOrd="4" destOrd="0" presId="urn:microsoft.com/office/officeart/2005/8/layout/process1"/>
    <dgm:cxn modelId="{FA89A845-55F3-7946-B228-11E1B2F14CC6}" type="presParOf" srcId="{DC9C3848-7298-4372-9739-1FB654D9753F}" destId="{47583CE9-6180-4258-838B-24A38082108D}" srcOrd="5" destOrd="0" presId="urn:microsoft.com/office/officeart/2005/8/layout/process1"/>
    <dgm:cxn modelId="{379A4330-D8E8-CE45-9736-DF4436EFF352}" type="presParOf" srcId="{47583CE9-6180-4258-838B-24A38082108D}" destId="{632ECED4-C554-496B-AF5B-43DAEAE7B3A4}" srcOrd="0" destOrd="0" presId="urn:microsoft.com/office/officeart/2005/8/layout/process1"/>
    <dgm:cxn modelId="{18746EC4-EE21-B145-A92B-2DDBD2CBA240}" type="presParOf" srcId="{DC9C3848-7298-4372-9739-1FB654D9753F}" destId="{63FD2F14-645F-4863-81FE-C7DF4D754297}"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05ADA8-CEE7-4383-8283-30A8D802751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C7615CFE-2988-4091-89CD-DFA5F6625EE0}">
      <dgm:prSet phldrT="[テキスト]"/>
      <dgm:spPr>
        <a:solidFill>
          <a:schemeClr val="accent2"/>
        </a:solidFill>
      </dgm:spPr>
      <dgm:t>
        <a:bodyPr/>
        <a:lstStyle/>
        <a:p>
          <a:r>
            <a:rPr kumimoji="1" lang="ja-JP" altLang="en-US" dirty="0">
              <a:latin typeface="HGP明朝B" panose="02020800000000000000" pitchFamily="18" charset="-128"/>
              <a:ea typeface="HGP明朝B" panose="02020800000000000000" pitchFamily="18" charset="-128"/>
            </a:rPr>
            <a:t>釈明</a:t>
          </a:r>
        </a:p>
      </dgm:t>
    </dgm:pt>
    <dgm:pt modelId="{7C04215A-60D8-470E-BB6B-DA822C58878B}" type="parTrans" cxnId="{015CD52D-39C3-4510-A4A3-171446CBB6B3}">
      <dgm:prSet/>
      <dgm:spPr/>
      <dgm:t>
        <a:bodyPr/>
        <a:lstStyle/>
        <a:p>
          <a:endParaRPr kumimoji="1" lang="ja-JP" altLang="en-US"/>
        </a:p>
      </dgm:t>
    </dgm:pt>
    <dgm:pt modelId="{3BA0CF4F-732C-4E5A-A307-BC65A29F6E54}" type="sibTrans" cxnId="{015CD52D-39C3-4510-A4A3-171446CBB6B3}">
      <dgm:prSet/>
      <dgm:spPr/>
      <dgm:t>
        <a:bodyPr/>
        <a:lstStyle/>
        <a:p>
          <a:endParaRPr kumimoji="1" lang="ja-JP" altLang="en-US"/>
        </a:p>
      </dgm:t>
    </dgm:pt>
    <dgm:pt modelId="{D2D64410-0CA1-422F-AE40-50B08FA1F4D5}">
      <dgm:prSet phldrT="[テキスト]"/>
      <dgm:spPr>
        <a:solidFill>
          <a:schemeClr val="accent2"/>
        </a:solidFill>
      </dgm:spPr>
      <dgm:t>
        <a:bodyPr/>
        <a:lstStyle/>
        <a:p>
          <a:r>
            <a:rPr kumimoji="1" lang="ja-JP" altLang="en-US" dirty="0">
              <a:latin typeface="HGP明朝B" panose="02020800000000000000" pitchFamily="18" charset="-128"/>
              <a:ea typeface="HGP明朝B" panose="02020800000000000000" pitchFamily="18" charset="-128"/>
            </a:rPr>
            <a:t>謝罪</a:t>
          </a:r>
          <a:endParaRPr kumimoji="1" lang="en-US" altLang="ja-JP" dirty="0">
            <a:latin typeface="HGP明朝B" panose="02020800000000000000" pitchFamily="18" charset="-128"/>
            <a:ea typeface="HGP明朝B" panose="02020800000000000000" pitchFamily="18" charset="-128"/>
          </a:endParaRPr>
        </a:p>
      </dgm:t>
    </dgm:pt>
    <dgm:pt modelId="{7483987A-5539-4E94-9168-6A1E0A81715C}" type="parTrans" cxnId="{B851AC18-B9FF-485E-8451-188CBD0C1751}">
      <dgm:prSet/>
      <dgm:spPr/>
      <dgm:t>
        <a:bodyPr/>
        <a:lstStyle/>
        <a:p>
          <a:endParaRPr kumimoji="1" lang="ja-JP" altLang="en-US"/>
        </a:p>
      </dgm:t>
    </dgm:pt>
    <dgm:pt modelId="{8993FAD5-C5B4-4252-B0B0-5037DDEF64B5}" type="sibTrans" cxnId="{B851AC18-B9FF-485E-8451-188CBD0C1751}">
      <dgm:prSet/>
      <dgm:spPr/>
      <dgm:t>
        <a:bodyPr/>
        <a:lstStyle/>
        <a:p>
          <a:endParaRPr kumimoji="1" lang="ja-JP" altLang="en-US"/>
        </a:p>
      </dgm:t>
    </dgm:pt>
    <dgm:pt modelId="{9E47103C-EBE5-49A9-BD1B-00C848A6EC20}">
      <dgm:prSet phldrT="[テキスト]"/>
      <dgm:spPr>
        <a:solidFill>
          <a:schemeClr val="bg2">
            <a:lumMod val="50000"/>
          </a:schemeClr>
        </a:solidFill>
        <a:ln>
          <a:noFill/>
        </a:ln>
      </dgm:spPr>
      <dgm:t>
        <a:bodyPr/>
        <a:lstStyle/>
        <a:p>
          <a:r>
            <a:rPr kumimoji="1" lang="ja-JP" altLang="en-US" dirty="0">
              <a:latin typeface="HGP明朝B" panose="02020800000000000000" pitchFamily="18" charset="-128"/>
              <a:ea typeface="HGP明朝B" panose="02020800000000000000" pitchFamily="18" charset="-128"/>
            </a:rPr>
            <a:t>否認</a:t>
          </a:r>
        </a:p>
      </dgm:t>
    </dgm:pt>
    <dgm:pt modelId="{BCB826A2-A329-4650-9271-BB4D1C264B9E}" type="sibTrans" cxnId="{3E9B74A2-78EC-4396-858C-8C01F93D8862}">
      <dgm:prSet/>
      <dgm:spPr/>
      <dgm:t>
        <a:bodyPr/>
        <a:lstStyle/>
        <a:p>
          <a:endParaRPr kumimoji="1" lang="ja-JP" altLang="en-US"/>
        </a:p>
      </dgm:t>
    </dgm:pt>
    <dgm:pt modelId="{D0076EDC-C05E-4EF1-858F-FAF9AECE170F}" type="parTrans" cxnId="{3E9B74A2-78EC-4396-858C-8C01F93D8862}">
      <dgm:prSet/>
      <dgm:spPr/>
      <dgm:t>
        <a:bodyPr/>
        <a:lstStyle/>
        <a:p>
          <a:endParaRPr kumimoji="1" lang="ja-JP" altLang="en-US"/>
        </a:p>
      </dgm:t>
    </dgm:pt>
    <dgm:pt modelId="{0BB0D735-4B86-4ABE-A2FB-DA657686C4C8}">
      <dgm:prSet/>
      <dgm:spPr>
        <a:solidFill>
          <a:schemeClr val="bg2">
            <a:lumMod val="50000"/>
          </a:schemeClr>
        </a:solidFill>
      </dgm:spPr>
      <dgm:t>
        <a:bodyPr/>
        <a:lstStyle/>
        <a:p>
          <a:r>
            <a:rPr kumimoji="1" lang="ja-JP" altLang="en-US" dirty="0">
              <a:latin typeface="HGP明朝B" panose="02020800000000000000" pitchFamily="18" charset="-128"/>
              <a:ea typeface="HGP明朝B" panose="02020800000000000000" pitchFamily="18" charset="-128"/>
            </a:rPr>
            <a:t>正当化</a:t>
          </a:r>
        </a:p>
      </dgm:t>
    </dgm:pt>
    <dgm:pt modelId="{958F4945-A1D9-4A54-9AA6-0DE0E33563ED}" type="parTrans" cxnId="{5FD42B4C-F813-435F-8308-A1E8EBC85A2B}">
      <dgm:prSet/>
      <dgm:spPr/>
      <dgm:t>
        <a:bodyPr/>
        <a:lstStyle/>
        <a:p>
          <a:endParaRPr kumimoji="1" lang="ja-JP" altLang="en-US"/>
        </a:p>
      </dgm:t>
    </dgm:pt>
    <dgm:pt modelId="{42B192DB-DD45-4204-A502-C7D71EBE0046}" type="sibTrans" cxnId="{5FD42B4C-F813-435F-8308-A1E8EBC85A2B}">
      <dgm:prSet/>
      <dgm:spPr/>
      <dgm:t>
        <a:bodyPr/>
        <a:lstStyle/>
        <a:p>
          <a:endParaRPr kumimoji="1" lang="ja-JP" altLang="en-US"/>
        </a:p>
      </dgm:t>
    </dgm:pt>
    <dgm:pt modelId="{2E0AF0A2-031D-401C-ADA3-BEE272D312A0}">
      <dgm:prSet/>
      <dgm:spPr>
        <a:solidFill>
          <a:schemeClr val="bg2">
            <a:lumMod val="50000"/>
          </a:schemeClr>
        </a:solidFill>
      </dgm:spPr>
      <dgm:t>
        <a:bodyPr/>
        <a:lstStyle/>
        <a:p>
          <a:r>
            <a:rPr kumimoji="1" lang="ja-JP" altLang="en-US" dirty="0">
              <a:latin typeface="HGP明朝B" panose="02020800000000000000" pitchFamily="18" charset="-128"/>
              <a:ea typeface="HGP明朝B" panose="02020800000000000000" pitchFamily="18" charset="-128"/>
            </a:rPr>
            <a:t>弁解</a:t>
          </a:r>
        </a:p>
      </dgm:t>
    </dgm:pt>
    <dgm:pt modelId="{BAB52D63-081A-4838-A117-2D510876FC17}" type="parTrans" cxnId="{826538AC-6A6D-4014-8051-E7008C72C727}">
      <dgm:prSet/>
      <dgm:spPr/>
      <dgm:t>
        <a:bodyPr/>
        <a:lstStyle/>
        <a:p>
          <a:endParaRPr kumimoji="1" lang="ja-JP" altLang="en-US"/>
        </a:p>
      </dgm:t>
    </dgm:pt>
    <dgm:pt modelId="{778F362B-2B00-4E3C-B889-F44AF63283E5}" type="sibTrans" cxnId="{826538AC-6A6D-4014-8051-E7008C72C727}">
      <dgm:prSet/>
      <dgm:spPr/>
      <dgm:t>
        <a:bodyPr/>
        <a:lstStyle/>
        <a:p>
          <a:endParaRPr kumimoji="1" lang="ja-JP" altLang="en-US"/>
        </a:p>
      </dgm:t>
    </dgm:pt>
    <dgm:pt modelId="{F461E466-65B0-4E84-88DF-B357583E44EB}" type="pres">
      <dgm:prSet presAssocID="{8105ADA8-CEE7-4383-8283-30A8D802751F}" presName="diagram" presStyleCnt="0">
        <dgm:presLayoutVars>
          <dgm:chPref val="1"/>
          <dgm:dir/>
          <dgm:animOne val="branch"/>
          <dgm:animLvl val="lvl"/>
          <dgm:resizeHandles val="exact"/>
        </dgm:presLayoutVars>
      </dgm:prSet>
      <dgm:spPr/>
      <dgm:t>
        <a:bodyPr/>
        <a:lstStyle/>
        <a:p>
          <a:endParaRPr kumimoji="1" lang="ja-JP" altLang="en-US"/>
        </a:p>
      </dgm:t>
    </dgm:pt>
    <dgm:pt modelId="{5FC631A2-AE2E-4C6F-A665-FEAC7E26BDC9}" type="pres">
      <dgm:prSet presAssocID="{C7615CFE-2988-4091-89CD-DFA5F6625EE0}" presName="root1" presStyleCnt="0"/>
      <dgm:spPr/>
    </dgm:pt>
    <dgm:pt modelId="{6770B7C6-297E-4B26-ABE9-BA211C2CBA80}" type="pres">
      <dgm:prSet presAssocID="{C7615CFE-2988-4091-89CD-DFA5F6625EE0}" presName="LevelOneTextNode" presStyleLbl="node0" presStyleIdx="0" presStyleCnt="1">
        <dgm:presLayoutVars>
          <dgm:chPref val="3"/>
        </dgm:presLayoutVars>
      </dgm:prSet>
      <dgm:spPr/>
      <dgm:t>
        <a:bodyPr/>
        <a:lstStyle/>
        <a:p>
          <a:endParaRPr kumimoji="1" lang="ja-JP" altLang="en-US"/>
        </a:p>
      </dgm:t>
    </dgm:pt>
    <dgm:pt modelId="{D5C341F0-16AC-4C4C-AB60-AF91342E4707}" type="pres">
      <dgm:prSet presAssocID="{C7615CFE-2988-4091-89CD-DFA5F6625EE0}" presName="level2hierChild" presStyleCnt="0"/>
      <dgm:spPr/>
    </dgm:pt>
    <dgm:pt modelId="{40113343-BBF8-4EA9-A4CD-D7470A76AA1F}" type="pres">
      <dgm:prSet presAssocID="{7483987A-5539-4E94-9168-6A1E0A81715C}" presName="conn2-1" presStyleLbl="parChTrans1D2" presStyleIdx="0" presStyleCnt="4"/>
      <dgm:spPr/>
      <dgm:t>
        <a:bodyPr/>
        <a:lstStyle/>
        <a:p>
          <a:endParaRPr kumimoji="1" lang="ja-JP" altLang="en-US"/>
        </a:p>
      </dgm:t>
    </dgm:pt>
    <dgm:pt modelId="{ABC8E9F2-59F0-4EFA-B678-777DEFDF6A12}" type="pres">
      <dgm:prSet presAssocID="{7483987A-5539-4E94-9168-6A1E0A81715C}" presName="connTx" presStyleLbl="parChTrans1D2" presStyleIdx="0" presStyleCnt="4"/>
      <dgm:spPr/>
      <dgm:t>
        <a:bodyPr/>
        <a:lstStyle/>
        <a:p>
          <a:endParaRPr kumimoji="1" lang="ja-JP" altLang="en-US"/>
        </a:p>
      </dgm:t>
    </dgm:pt>
    <dgm:pt modelId="{2943B268-0A26-4DED-B193-9EFA4A69684E}" type="pres">
      <dgm:prSet presAssocID="{D2D64410-0CA1-422F-AE40-50B08FA1F4D5}" presName="root2" presStyleCnt="0"/>
      <dgm:spPr/>
    </dgm:pt>
    <dgm:pt modelId="{F8A5D9B8-2459-46CA-A695-08A6300D031B}" type="pres">
      <dgm:prSet presAssocID="{D2D64410-0CA1-422F-AE40-50B08FA1F4D5}" presName="LevelTwoTextNode" presStyleLbl="node2" presStyleIdx="0" presStyleCnt="4">
        <dgm:presLayoutVars>
          <dgm:chPref val="3"/>
        </dgm:presLayoutVars>
      </dgm:prSet>
      <dgm:spPr/>
      <dgm:t>
        <a:bodyPr/>
        <a:lstStyle/>
        <a:p>
          <a:endParaRPr kumimoji="1" lang="ja-JP" altLang="en-US"/>
        </a:p>
      </dgm:t>
    </dgm:pt>
    <dgm:pt modelId="{F4FD0288-985A-4E2E-8646-6CE64494C1CD}" type="pres">
      <dgm:prSet presAssocID="{D2D64410-0CA1-422F-AE40-50B08FA1F4D5}" presName="level3hierChild" presStyleCnt="0"/>
      <dgm:spPr/>
    </dgm:pt>
    <dgm:pt modelId="{778FD53C-6481-4F39-8FD5-D3D01E2A7926}" type="pres">
      <dgm:prSet presAssocID="{BAB52D63-081A-4838-A117-2D510876FC17}" presName="conn2-1" presStyleLbl="parChTrans1D2" presStyleIdx="1" presStyleCnt="4"/>
      <dgm:spPr/>
      <dgm:t>
        <a:bodyPr/>
        <a:lstStyle/>
        <a:p>
          <a:endParaRPr kumimoji="1" lang="ja-JP" altLang="en-US"/>
        </a:p>
      </dgm:t>
    </dgm:pt>
    <dgm:pt modelId="{C90518CD-84CD-4752-8BDC-A1F2143E893A}" type="pres">
      <dgm:prSet presAssocID="{BAB52D63-081A-4838-A117-2D510876FC17}" presName="connTx" presStyleLbl="parChTrans1D2" presStyleIdx="1" presStyleCnt="4"/>
      <dgm:spPr/>
      <dgm:t>
        <a:bodyPr/>
        <a:lstStyle/>
        <a:p>
          <a:endParaRPr kumimoji="1" lang="ja-JP" altLang="en-US"/>
        </a:p>
      </dgm:t>
    </dgm:pt>
    <dgm:pt modelId="{D61EE4BA-CED4-49ED-8CB8-FDFCFDCCE74A}" type="pres">
      <dgm:prSet presAssocID="{2E0AF0A2-031D-401C-ADA3-BEE272D312A0}" presName="root2" presStyleCnt="0"/>
      <dgm:spPr/>
    </dgm:pt>
    <dgm:pt modelId="{17CDB8B1-7124-4A1F-A1CD-76B348EB1905}" type="pres">
      <dgm:prSet presAssocID="{2E0AF0A2-031D-401C-ADA3-BEE272D312A0}" presName="LevelTwoTextNode" presStyleLbl="node2" presStyleIdx="1" presStyleCnt="4">
        <dgm:presLayoutVars>
          <dgm:chPref val="3"/>
        </dgm:presLayoutVars>
      </dgm:prSet>
      <dgm:spPr/>
      <dgm:t>
        <a:bodyPr/>
        <a:lstStyle/>
        <a:p>
          <a:endParaRPr kumimoji="1" lang="ja-JP" altLang="en-US"/>
        </a:p>
      </dgm:t>
    </dgm:pt>
    <dgm:pt modelId="{8952FA40-B9DC-4DED-8377-B07951585108}" type="pres">
      <dgm:prSet presAssocID="{2E0AF0A2-031D-401C-ADA3-BEE272D312A0}" presName="level3hierChild" presStyleCnt="0"/>
      <dgm:spPr/>
    </dgm:pt>
    <dgm:pt modelId="{8EB18794-28C8-454F-8C62-399DF2FCE1CF}" type="pres">
      <dgm:prSet presAssocID="{958F4945-A1D9-4A54-9AA6-0DE0E33563ED}" presName="conn2-1" presStyleLbl="parChTrans1D2" presStyleIdx="2" presStyleCnt="4"/>
      <dgm:spPr/>
      <dgm:t>
        <a:bodyPr/>
        <a:lstStyle/>
        <a:p>
          <a:endParaRPr kumimoji="1" lang="ja-JP" altLang="en-US"/>
        </a:p>
      </dgm:t>
    </dgm:pt>
    <dgm:pt modelId="{6260D6CA-FC2B-4D4D-BE2B-E960D904873D}" type="pres">
      <dgm:prSet presAssocID="{958F4945-A1D9-4A54-9AA6-0DE0E33563ED}" presName="connTx" presStyleLbl="parChTrans1D2" presStyleIdx="2" presStyleCnt="4"/>
      <dgm:spPr/>
      <dgm:t>
        <a:bodyPr/>
        <a:lstStyle/>
        <a:p>
          <a:endParaRPr kumimoji="1" lang="ja-JP" altLang="en-US"/>
        </a:p>
      </dgm:t>
    </dgm:pt>
    <dgm:pt modelId="{0E5B8F1A-C6D6-456B-9AC0-03B73220D1CF}" type="pres">
      <dgm:prSet presAssocID="{0BB0D735-4B86-4ABE-A2FB-DA657686C4C8}" presName="root2" presStyleCnt="0"/>
      <dgm:spPr/>
    </dgm:pt>
    <dgm:pt modelId="{6AB90B0C-AB6E-4687-98D4-326C67717507}" type="pres">
      <dgm:prSet presAssocID="{0BB0D735-4B86-4ABE-A2FB-DA657686C4C8}" presName="LevelTwoTextNode" presStyleLbl="node2" presStyleIdx="2" presStyleCnt="4">
        <dgm:presLayoutVars>
          <dgm:chPref val="3"/>
        </dgm:presLayoutVars>
      </dgm:prSet>
      <dgm:spPr/>
      <dgm:t>
        <a:bodyPr/>
        <a:lstStyle/>
        <a:p>
          <a:endParaRPr kumimoji="1" lang="ja-JP" altLang="en-US"/>
        </a:p>
      </dgm:t>
    </dgm:pt>
    <dgm:pt modelId="{0C962369-A060-49F4-9759-BCCD6B2C276F}" type="pres">
      <dgm:prSet presAssocID="{0BB0D735-4B86-4ABE-A2FB-DA657686C4C8}" presName="level3hierChild" presStyleCnt="0"/>
      <dgm:spPr/>
    </dgm:pt>
    <dgm:pt modelId="{3DFC9485-6B05-4E79-90D7-7C90D6736CF5}" type="pres">
      <dgm:prSet presAssocID="{D0076EDC-C05E-4EF1-858F-FAF9AECE170F}" presName="conn2-1" presStyleLbl="parChTrans1D2" presStyleIdx="3" presStyleCnt="4"/>
      <dgm:spPr/>
      <dgm:t>
        <a:bodyPr/>
        <a:lstStyle/>
        <a:p>
          <a:endParaRPr kumimoji="1" lang="ja-JP" altLang="en-US"/>
        </a:p>
      </dgm:t>
    </dgm:pt>
    <dgm:pt modelId="{469E2C8A-3715-4784-A076-E9331496A084}" type="pres">
      <dgm:prSet presAssocID="{D0076EDC-C05E-4EF1-858F-FAF9AECE170F}" presName="connTx" presStyleLbl="parChTrans1D2" presStyleIdx="3" presStyleCnt="4"/>
      <dgm:spPr/>
      <dgm:t>
        <a:bodyPr/>
        <a:lstStyle/>
        <a:p>
          <a:endParaRPr kumimoji="1" lang="ja-JP" altLang="en-US"/>
        </a:p>
      </dgm:t>
    </dgm:pt>
    <dgm:pt modelId="{D8462CAB-7E32-4C71-A7F3-1F3668491149}" type="pres">
      <dgm:prSet presAssocID="{9E47103C-EBE5-49A9-BD1B-00C848A6EC20}" presName="root2" presStyleCnt="0"/>
      <dgm:spPr/>
    </dgm:pt>
    <dgm:pt modelId="{55B7186F-CB53-4C99-8F61-B5ECC23D6173}" type="pres">
      <dgm:prSet presAssocID="{9E47103C-EBE5-49A9-BD1B-00C848A6EC20}" presName="LevelTwoTextNode" presStyleLbl="node2" presStyleIdx="3" presStyleCnt="4">
        <dgm:presLayoutVars>
          <dgm:chPref val="3"/>
        </dgm:presLayoutVars>
      </dgm:prSet>
      <dgm:spPr/>
      <dgm:t>
        <a:bodyPr/>
        <a:lstStyle/>
        <a:p>
          <a:endParaRPr kumimoji="1" lang="ja-JP" altLang="en-US"/>
        </a:p>
      </dgm:t>
    </dgm:pt>
    <dgm:pt modelId="{81A1122D-8C4D-45C6-810A-B5347FD4CDFB}" type="pres">
      <dgm:prSet presAssocID="{9E47103C-EBE5-49A9-BD1B-00C848A6EC20}" presName="level3hierChild" presStyleCnt="0"/>
      <dgm:spPr/>
    </dgm:pt>
  </dgm:ptLst>
  <dgm:cxnLst>
    <dgm:cxn modelId="{5EFDFECF-1455-3247-B945-164533AF77AA}" type="presOf" srcId="{958F4945-A1D9-4A54-9AA6-0DE0E33563ED}" destId="{6260D6CA-FC2B-4D4D-BE2B-E960D904873D}" srcOrd="1" destOrd="0" presId="urn:microsoft.com/office/officeart/2005/8/layout/hierarchy2"/>
    <dgm:cxn modelId="{9C7F5408-9378-214F-9968-51FBEDA7EA6D}" type="presOf" srcId="{C7615CFE-2988-4091-89CD-DFA5F6625EE0}" destId="{6770B7C6-297E-4B26-ABE9-BA211C2CBA80}" srcOrd="0" destOrd="0" presId="urn:microsoft.com/office/officeart/2005/8/layout/hierarchy2"/>
    <dgm:cxn modelId="{FE009334-86F9-FC4E-AE5F-D247B9D03CC9}" type="presOf" srcId="{BAB52D63-081A-4838-A117-2D510876FC17}" destId="{778FD53C-6481-4F39-8FD5-D3D01E2A7926}" srcOrd="0" destOrd="0" presId="urn:microsoft.com/office/officeart/2005/8/layout/hierarchy2"/>
    <dgm:cxn modelId="{EF6F2CE8-3C81-AF49-B2E3-438FE9EC9078}" type="presOf" srcId="{0BB0D735-4B86-4ABE-A2FB-DA657686C4C8}" destId="{6AB90B0C-AB6E-4687-98D4-326C67717507}" srcOrd="0" destOrd="0" presId="urn:microsoft.com/office/officeart/2005/8/layout/hierarchy2"/>
    <dgm:cxn modelId="{1F4BD074-D8EC-E649-9A17-ABC44668B298}" type="presOf" srcId="{2E0AF0A2-031D-401C-ADA3-BEE272D312A0}" destId="{17CDB8B1-7124-4A1F-A1CD-76B348EB1905}" srcOrd="0" destOrd="0" presId="urn:microsoft.com/office/officeart/2005/8/layout/hierarchy2"/>
    <dgm:cxn modelId="{E452972D-0C08-0F49-B676-6FCD9B052CC4}" type="presOf" srcId="{D0076EDC-C05E-4EF1-858F-FAF9AECE170F}" destId="{3DFC9485-6B05-4E79-90D7-7C90D6736CF5}" srcOrd="0" destOrd="0" presId="urn:microsoft.com/office/officeart/2005/8/layout/hierarchy2"/>
    <dgm:cxn modelId="{3E9B74A2-78EC-4396-858C-8C01F93D8862}" srcId="{C7615CFE-2988-4091-89CD-DFA5F6625EE0}" destId="{9E47103C-EBE5-49A9-BD1B-00C848A6EC20}" srcOrd="3" destOrd="0" parTransId="{D0076EDC-C05E-4EF1-858F-FAF9AECE170F}" sibTransId="{BCB826A2-A329-4650-9271-BB4D1C264B9E}"/>
    <dgm:cxn modelId="{2B22EC85-6886-0A40-9E9B-C2B63230A284}" type="presOf" srcId="{9E47103C-EBE5-49A9-BD1B-00C848A6EC20}" destId="{55B7186F-CB53-4C99-8F61-B5ECC23D6173}" srcOrd="0" destOrd="0" presId="urn:microsoft.com/office/officeart/2005/8/layout/hierarchy2"/>
    <dgm:cxn modelId="{F33832A0-B3F1-F648-BC5B-F603333B16C2}" type="presOf" srcId="{D2D64410-0CA1-422F-AE40-50B08FA1F4D5}" destId="{F8A5D9B8-2459-46CA-A695-08A6300D031B}" srcOrd="0" destOrd="0" presId="urn:microsoft.com/office/officeart/2005/8/layout/hierarchy2"/>
    <dgm:cxn modelId="{F1FE8E63-F1B4-A349-9D95-6D4D93F22C3D}" type="presOf" srcId="{958F4945-A1D9-4A54-9AA6-0DE0E33563ED}" destId="{8EB18794-28C8-454F-8C62-399DF2FCE1CF}" srcOrd="0" destOrd="0" presId="urn:microsoft.com/office/officeart/2005/8/layout/hierarchy2"/>
    <dgm:cxn modelId="{015CD52D-39C3-4510-A4A3-171446CBB6B3}" srcId="{8105ADA8-CEE7-4383-8283-30A8D802751F}" destId="{C7615CFE-2988-4091-89CD-DFA5F6625EE0}" srcOrd="0" destOrd="0" parTransId="{7C04215A-60D8-470E-BB6B-DA822C58878B}" sibTransId="{3BA0CF4F-732C-4E5A-A307-BC65A29F6E54}"/>
    <dgm:cxn modelId="{039BB733-D82D-D14D-B2E3-9EBC1BC8AD36}" type="presOf" srcId="{8105ADA8-CEE7-4383-8283-30A8D802751F}" destId="{F461E466-65B0-4E84-88DF-B357583E44EB}" srcOrd="0" destOrd="0" presId="urn:microsoft.com/office/officeart/2005/8/layout/hierarchy2"/>
    <dgm:cxn modelId="{826538AC-6A6D-4014-8051-E7008C72C727}" srcId="{C7615CFE-2988-4091-89CD-DFA5F6625EE0}" destId="{2E0AF0A2-031D-401C-ADA3-BEE272D312A0}" srcOrd="1" destOrd="0" parTransId="{BAB52D63-081A-4838-A117-2D510876FC17}" sibTransId="{778F362B-2B00-4E3C-B889-F44AF63283E5}"/>
    <dgm:cxn modelId="{41D06731-32CE-1D4B-892F-33976E60B890}" type="presOf" srcId="{7483987A-5539-4E94-9168-6A1E0A81715C}" destId="{ABC8E9F2-59F0-4EFA-B678-777DEFDF6A12}" srcOrd="1" destOrd="0" presId="urn:microsoft.com/office/officeart/2005/8/layout/hierarchy2"/>
    <dgm:cxn modelId="{84AFE113-BA42-B14C-AD95-1C652023F753}" type="presOf" srcId="{7483987A-5539-4E94-9168-6A1E0A81715C}" destId="{40113343-BBF8-4EA9-A4CD-D7470A76AA1F}" srcOrd="0" destOrd="0" presId="urn:microsoft.com/office/officeart/2005/8/layout/hierarchy2"/>
    <dgm:cxn modelId="{F65DF0D7-50D0-CE40-90AB-327577474108}" type="presOf" srcId="{BAB52D63-081A-4838-A117-2D510876FC17}" destId="{C90518CD-84CD-4752-8BDC-A1F2143E893A}" srcOrd="1" destOrd="0" presId="urn:microsoft.com/office/officeart/2005/8/layout/hierarchy2"/>
    <dgm:cxn modelId="{5FD42B4C-F813-435F-8308-A1E8EBC85A2B}" srcId="{C7615CFE-2988-4091-89CD-DFA5F6625EE0}" destId="{0BB0D735-4B86-4ABE-A2FB-DA657686C4C8}" srcOrd="2" destOrd="0" parTransId="{958F4945-A1D9-4A54-9AA6-0DE0E33563ED}" sibTransId="{42B192DB-DD45-4204-A502-C7D71EBE0046}"/>
    <dgm:cxn modelId="{B851AC18-B9FF-485E-8451-188CBD0C1751}" srcId="{C7615CFE-2988-4091-89CD-DFA5F6625EE0}" destId="{D2D64410-0CA1-422F-AE40-50B08FA1F4D5}" srcOrd="0" destOrd="0" parTransId="{7483987A-5539-4E94-9168-6A1E0A81715C}" sibTransId="{8993FAD5-C5B4-4252-B0B0-5037DDEF64B5}"/>
    <dgm:cxn modelId="{87C1E7A7-1C0E-3C4B-8E0F-E7932804EDBF}" type="presOf" srcId="{D0076EDC-C05E-4EF1-858F-FAF9AECE170F}" destId="{469E2C8A-3715-4784-A076-E9331496A084}" srcOrd="1" destOrd="0" presId="urn:microsoft.com/office/officeart/2005/8/layout/hierarchy2"/>
    <dgm:cxn modelId="{F609529E-F63E-E54B-B152-3843E27822F9}" type="presParOf" srcId="{F461E466-65B0-4E84-88DF-B357583E44EB}" destId="{5FC631A2-AE2E-4C6F-A665-FEAC7E26BDC9}" srcOrd="0" destOrd="0" presId="urn:microsoft.com/office/officeart/2005/8/layout/hierarchy2"/>
    <dgm:cxn modelId="{6B7EA288-1987-1544-91D5-CE153996EF06}" type="presParOf" srcId="{5FC631A2-AE2E-4C6F-A665-FEAC7E26BDC9}" destId="{6770B7C6-297E-4B26-ABE9-BA211C2CBA80}" srcOrd="0" destOrd="0" presId="urn:microsoft.com/office/officeart/2005/8/layout/hierarchy2"/>
    <dgm:cxn modelId="{51725FA2-0CE6-D34F-BDD3-378F3E5AE234}" type="presParOf" srcId="{5FC631A2-AE2E-4C6F-A665-FEAC7E26BDC9}" destId="{D5C341F0-16AC-4C4C-AB60-AF91342E4707}" srcOrd="1" destOrd="0" presId="urn:microsoft.com/office/officeart/2005/8/layout/hierarchy2"/>
    <dgm:cxn modelId="{03551109-88D4-7046-9113-EA8941795DB8}" type="presParOf" srcId="{D5C341F0-16AC-4C4C-AB60-AF91342E4707}" destId="{40113343-BBF8-4EA9-A4CD-D7470A76AA1F}" srcOrd="0" destOrd="0" presId="urn:microsoft.com/office/officeart/2005/8/layout/hierarchy2"/>
    <dgm:cxn modelId="{94C088AE-A043-7442-BCC8-0A19F85BF4F2}" type="presParOf" srcId="{40113343-BBF8-4EA9-A4CD-D7470A76AA1F}" destId="{ABC8E9F2-59F0-4EFA-B678-777DEFDF6A12}" srcOrd="0" destOrd="0" presId="urn:microsoft.com/office/officeart/2005/8/layout/hierarchy2"/>
    <dgm:cxn modelId="{EFAFB64E-32DA-164B-854A-6816E71EC4F1}" type="presParOf" srcId="{D5C341F0-16AC-4C4C-AB60-AF91342E4707}" destId="{2943B268-0A26-4DED-B193-9EFA4A69684E}" srcOrd="1" destOrd="0" presId="urn:microsoft.com/office/officeart/2005/8/layout/hierarchy2"/>
    <dgm:cxn modelId="{FEFB9194-7365-4249-AFF4-BC54427DC7B7}" type="presParOf" srcId="{2943B268-0A26-4DED-B193-9EFA4A69684E}" destId="{F8A5D9B8-2459-46CA-A695-08A6300D031B}" srcOrd="0" destOrd="0" presId="urn:microsoft.com/office/officeart/2005/8/layout/hierarchy2"/>
    <dgm:cxn modelId="{149A5BE5-CEFF-7942-9E78-095ABAB7CF17}" type="presParOf" srcId="{2943B268-0A26-4DED-B193-9EFA4A69684E}" destId="{F4FD0288-985A-4E2E-8646-6CE64494C1CD}" srcOrd="1" destOrd="0" presId="urn:microsoft.com/office/officeart/2005/8/layout/hierarchy2"/>
    <dgm:cxn modelId="{3B11F316-13A1-4242-AECE-DE5BF251DE43}" type="presParOf" srcId="{D5C341F0-16AC-4C4C-AB60-AF91342E4707}" destId="{778FD53C-6481-4F39-8FD5-D3D01E2A7926}" srcOrd="2" destOrd="0" presId="urn:microsoft.com/office/officeart/2005/8/layout/hierarchy2"/>
    <dgm:cxn modelId="{EB8C06CE-A542-4740-B801-5476C68BFB41}" type="presParOf" srcId="{778FD53C-6481-4F39-8FD5-D3D01E2A7926}" destId="{C90518CD-84CD-4752-8BDC-A1F2143E893A}" srcOrd="0" destOrd="0" presId="urn:microsoft.com/office/officeart/2005/8/layout/hierarchy2"/>
    <dgm:cxn modelId="{5C21835B-F7C4-8F40-B342-E37509113F89}" type="presParOf" srcId="{D5C341F0-16AC-4C4C-AB60-AF91342E4707}" destId="{D61EE4BA-CED4-49ED-8CB8-FDFCFDCCE74A}" srcOrd="3" destOrd="0" presId="urn:microsoft.com/office/officeart/2005/8/layout/hierarchy2"/>
    <dgm:cxn modelId="{FEC3856B-BB34-5F46-8FE5-8AFB85BF28EB}" type="presParOf" srcId="{D61EE4BA-CED4-49ED-8CB8-FDFCFDCCE74A}" destId="{17CDB8B1-7124-4A1F-A1CD-76B348EB1905}" srcOrd="0" destOrd="0" presId="urn:microsoft.com/office/officeart/2005/8/layout/hierarchy2"/>
    <dgm:cxn modelId="{EEBD16B3-7344-F244-A1FF-61BAF87F0222}" type="presParOf" srcId="{D61EE4BA-CED4-49ED-8CB8-FDFCFDCCE74A}" destId="{8952FA40-B9DC-4DED-8377-B07951585108}" srcOrd="1" destOrd="0" presId="urn:microsoft.com/office/officeart/2005/8/layout/hierarchy2"/>
    <dgm:cxn modelId="{EFCAE531-F701-6A4D-ACB3-308D2828EC19}" type="presParOf" srcId="{D5C341F0-16AC-4C4C-AB60-AF91342E4707}" destId="{8EB18794-28C8-454F-8C62-399DF2FCE1CF}" srcOrd="4" destOrd="0" presId="urn:microsoft.com/office/officeart/2005/8/layout/hierarchy2"/>
    <dgm:cxn modelId="{A3441477-17A6-A24A-B426-213573602527}" type="presParOf" srcId="{8EB18794-28C8-454F-8C62-399DF2FCE1CF}" destId="{6260D6CA-FC2B-4D4D-BE2B-E960D904873D}" srcOrd="0" destOrd="0" presId="urn:microsoft.com/office/officeart/2005/8/layout/hierarchy2"/>
    <dgm:cxn modelId="{22E80107-734D-D847-8C4B-5C0B2B9C70AB}" type="presParOf" srcId="{D5C341F0-16AC-4C4C-AB60-AF91342E4707}" destId="{0E5B8F1A-C6D6-456B-9AC0-03B73220D1CF}" srcOrd="5" destOrd="0" presId="urn:microsoft.com/office/officeart/2005/8/layout/hierarchy2"/>
    <dgm:cxn modelId="{A733B3B9-5103-5C4B-A3E4-1A0F5CAF9ED0}" type="presParOf" srcId="{0E5B8F1A-C6D6-456B-9AC0-03B73220D1CF}" destId="{6AB90B0C-AB6E-4687-98D4-326C67717507}" srcOrd="0" destOrd="0" presId="urn:microsoft.com/office/officeart/2005/8/layout/hierarchy2"/>
    <dgm:cxn modelId="{FD1F44F1-0F21-1B44-B28E-16269C4CA228}" type="presParOf" srcId="{0E5B8F1A-C6D6-456B-9AC0-03B73220D1CF}" destId="{0C962369-A060-49F4-9759-BCCD6B2C276F}" srcOrd="1" destOrd="0" presId="urn:microsoft.com/office/officeart/2005/8/layout/hierarchy2"/>
    <dgm:cxn modelId="{BA12F962-5263-A244-BD58-83C21FD53567}" type="presParOf" srcId="{D5C341F0-16AC-4C4C-AB60-AF91342E4707}" destId="{3DFC9485-6B05-4E79-90D7-7C90D6736CF5}" srcOrd="6" destOrd="0" presId="urn:microsoft.com/office/officeart/2005/8/layout/hierarchy2"/>
    <dgm:cxn modelId="{AD20BC20-B6DD-2C4E-B8D3-7D7784DCE010}" type="presParOf" srcId="{3DFC9485-6B05-4E79-90D7-7C90D6736CF5}" destId="{469E2C8A-3715-4784-A076-E9331496A084}" srcOrd="0" destOrd="0" presId="urn:microsoft.com/office/officeart/2005/8/layout/hierarchy2"/>
    <dgm:cxn modelId="{7C34E433-3ADE-3941-85A5-3060C8792FCF}" type="presParOf" srcId="{D5C341F0-16AC-4C4C-AB60-AF91342E4707}" destId="{D8462CAB-7E32-4C71-A7F3-1F3668491149}" srcOrd="7" destOrd="0" presId="urn:microsoft.com/office/officeart/2005/8/layout/hierarchy2"/>
    <dgm:cxn modelId="{97E09287-4279-6241-B29D-F84CE2C16D71}" type="presParOf" srcId="{D8462CAB-7E32-4C71-A7F3-1F3668491149}" destId="{55B7186F-CB53-4C99-8F61-B5ECC23D6173}" srcOrd="0" destOrd="0" presId="urn:microsoft.com/office/officeart/2005/8/layout/hierarchy2"/>
    <dgm:cxn modelId="{333FE8EB-8FBC-AE40-99B8-135779EEC756}" type="presParOf" srcId="{D8462CAB-7E32-4C71-A7F3-1F3668491149}" destId="{81A1122D-8C4D-45C6-810A-B5347FD4CDF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BBF9B8-F9E3-4C50-9533-54C344A75B35}" type="doc">
      <dgm:prSet loTypeId="urn:microsoft.com/office/officeart/2005/8/layout/hierarchy2" loCatId="hierarchy" qsTypeId="urn:microsoft.com/office/officeart/2005/8/quickstyle/simple2" qsCatId="simple" csTypeId="urn:microsoft.com/office/officeart/2005/8/colors/accent2_2" csCatId="accent2" phldr="1"/>
      <dgm:spPr/>
      <dgm:t>
        <a:bodyPr/>
        <a:lstStyle/>
        <a:p>
          <a:endParaRPr kumimoji="1" lang="ja-JP" altLang="en-US"/>
        </a:p>
      </dgm:t>
    </dgm:pt>
    <dgm:pt modelId="{7C497F1D-6779-4082-A347-567916855A4A}">
      <dgm:prSet phldrT="[テキスト]"/>
      <dgm:spPr/>
      <dgm:t>
        <a:bodyPr/>
        <a:lstStyle/>
        <a:p>
          <a:r>
            <a:rPr kumimoji="1" lang="ja-JP" altLang="en-US" dirty="0">
              <a:latin typeface="HGP明朝B" panose="02020800000000000000" pitchFamily="18" charset="-128"/>
              <a:ea typeface="HGP明朝B" panose="02020800000000000000" pitchFamily="18" charset="-128"/>
            </a:rPr>
            <a:t>謝罪</a:t>
          </a:r>
        </a:p>
      </dgm:t>
    </dgm:pt>
    <dgm:pt modelId="{17AAE90A-F8E4-4CDA-817F-5553E0F9B4EB}" type="parTrans" cxnId="{29A66E19-0317-4312-832B-D87EE13925B7}">
      <dgm:prSet/>
      <dgm:spPr/>
      <dgm:t>
        <a:bodyPr/>
        <a:lstStyle/>
        <a:p>
          <a:endParaRPr kumimoji="1" lang="ja-JP" altLang="en-US"/>
        </a:p>
      </dgm:t>
    </dgm:pt>
    <dgm:pt modelId="{DF3F569D-BB52-4FD6-8B8B-A0543AF33D50}" type="sibTrans" cxnId="{29A66E19-0317-4312-832B-D87EE13925B7}">
      <dgm:prSet/>
      <dgm:spPr/>
      <dgm:t>
        <a:bodyPr/>
        <a:lstStyle/>
        <a:p>
          <a:endParaRPr kumimoji="1" lang="ja-JP" altLang="en-US"/>
        </a:p>
      </dgm:t>
    </dgm:pt>
    <dgm:pt modelId="{AE76C810-07BB-4900-8661-0DE9B828DE51}">
      <dgm:prSet phldrT="[テキスト]"/>
      <dgm:spPr/>
      <dgm:t>
        <a:bodyPr/>
        <a:lstStyle/>
        <a:p>
          <a:r>
            <a:rPr kumimoji="1" lang="ja-JP" altLang="en-US" dirty="0">
              <a:latin typeface="HGP明朝B" panose="02020800000000000000" pitchFamily="18" charset="-128"/>
              <a:ea typeface="HGP明朝B" panose="02020800000000000000" pitchFamily="18" charset="-128"/>
            </a:rPr>
            <a:t>真正の謝罪</a:t>
          </a:r>
        </a:p>
      </dgm:t>
    </dgm:pt>
    <dgm:pt modelId="{C20322A8-B14B-4F15-9A95-A51790874CF4}" type="parTrans" cxnId="{A8F9372B-CA50-48AC-8416-C368C6C50425}">
      <dgm:prSet/>
      <dgm:spPr/>
      <dgm:t>
        <a:bodyPr/>
        <a:lstStyle/>
        <a:p>
          <a:endParaRPr kumimoji="1" lang="ja-JP" altLang="en-US"/>
        </a:p>
      </dgm:t>
    </dgm:pt>
    <dgm:pt modelId="{E15D901E-7A50-4572-80E4-28FA00DBD4DF}" type="sibTrans" cxnId="{A8F9372B-CA50-48AC-8416-C368C6C50425}">
      <dgm:prSet/>
      <dgm:spPr/>
      <dgm:t>
        <a:bodyPr/>
        <a:lstStyle/>
        <a:p>
          <a:endParaRPr kumimoji="1" lang="ja-JP" altLang="en-US"/>
        </a:p>
      </dgm:t>
    </dgm:pt>
    <dgm:pt modelId="{A9ADECA2-80E9-4037-8BFE-1C18678597F2}">
      <dgm:prSet phldrT="[テキスト]"/>
      <dgm:spPr>
        <a:solidFill>
          <a:schemeClr val="accent2"/>
        </a:solidFill>
      </dgm:spPr>
      <dgm:t>
        <a:bodyPr/>
        <a:lstStyle/>
        <a:p>
          <a:r>
            <a:rPr kumimoji="1" lang="ja-JP" altLang="en-US" dirty="0">
              <a:latin typeface="HGP明朝B" panose="02020800000000000000" pitchFamily="18" charset="-128"/>
              <a:ea typeface="HGP明朝B" panose="02020800000000000000" pitchFamily="18" charset="-128"/>
            </a:rPr>
            <a:t>表面的謝罪</a:t>
          </a:r>
        </a:p>
      </dgm:t>
    </dgm:pt>
    <dgm:pt modelId="{59822839-DC9E-4365-BBC7-8123ADC64194}" type="parTrans" cxnId="{9C6775B9-F678-476E-9AB1-BF397B28709C}">
      <dgm:prSet/>
      <dgm:spPr/>
      <dgm:t>
        <a:bodyPr/>
        <a:lstStyle/>
        <a:p>
          <a:endParaRPr kumimoji="1" lang="ja-JP" altLang="en-US"/>
        </a:p>
      </dgm:t>
    </dgm:pt>
    <dgm:pt modelId="{50E8B68A-CAAD-4DFA-9972-2B970D3D420A}" type="sibTrans" cxnId="{9C6775B9-F678-476E-9AB1-BF397B28709C}">
      <dgm:prSet/>
      <dgm:spPr/>
      <dgm:t>
        <a:bodyPr/>
        <a:lstStyle/>
        <a:p>
          <a:endParaRPr kumimoji="1" lang="ja-JP" altLang="en-US"/>
        </a:p>
      </dgm:t>
    </dgm:pt>
    <dgm:pt modelId="{6985AB41-934E-4449-A14B-AC8DB1AFD6F6}" type="pres">
      <dgm:prSet presAssocID="{7CBBF9B8-F9E3-4C50-9533-54C344A75B35}" presName="diagram" presStyleCnt="0">
        <dgm:presLayoutVars>
          <dgm:chPref val="1"/>
          <dgm:dir/>
          <dgm:animOne val="branch"/>
          <dgm:animLvl val="lvl"/>
          <dgm:resizeHandles val="exact"/>
        </dgm:presLayoutVars>
      </dgm:prSet>
      <dgm:spPr/>
      <dgm:t>
        <a:bodyPr/>
        <a:lstStyle/>
        <a:p>
          <a:endParaRPr kumimoji="1" lang="ja-JP" altLang="en-US"/>
        </a:p>
      </dgm:t>
    </dgm:pt>
    <dgm:pt modelId="{27C0FCDC-8B95-43E1-8AC4-A74A2E98D683}" type="pres">
      <dgm:prSet presAssocID="{7C497F1D-6779-4082-A347-567916855A4A}" presName="root1" presStyleCnt="0"/>
      <dgm:spPr/>
    </dgm:pt>
    <dgm:pt modelId="{FA890D60-6E38-4A11-B4A0-1CFB7E337726}" type="pres">
      <dgm:prSet presAssocID="{7C497F1D-6779-4082-A347-567916855A4A}" presName="LevelOneTextNode" presStyleLbl="node0" presStyleIdx="0" presStyleCnt="1">
        <dgm:presLayoutVars>
          <dgm:chPref val="3"/>
        </dgm:presLayoutVars>
      </dgm:prSet>
      <dgm:spPr/>
      <dgm:t>
        <a:bodyPr/>
        <a:lstStyle/>
        <a:p>
          <a:endParaRPr kumimoji="1" lang="ja-JP" altLang="en-US"/>
        </a:p>
      </dgm:t>
    </dgm:pt>
    <dgm:pt modelId="{A66C7358-E648-49DB-880F-7D12731E88AF}" type="pres">
      <dgm:prSet presAssocID="{7C497F1D-6779-4082-A347-567916855A4A}" presName="level2hierChild" presStyleCnt="0"/>
      <dgm:spPr/>
    </dgm:pt>
    <dgm:pt modelId="{64130F8F-5518-4074-BEB1-C9C26DCC0FF3}" type="pres">
      <dgm:prSet presAssocID="{C20322A8-B14B-4F15-9A95-A51790874CF4}" presName="conn2-1" presStyleLbl="parChTrans1D2" presStyleIdx="0" presStyleCnt="2"/>
      <dgm:spPr/>
      <dgm:t>
        <a:bodyPr/>
        <a:lstStyle/>
        <a:p>
          <a:endParaRPr kumimoji="1" lang="ja-JP" altLang="en-US"/>
        </a:p>
      </dgm:t>
    </dgm:pt>
    <dgm:pt modelId="{02F8C150-A25B-47A2-8076-332E9DEDB696}" type="pres">
      <dgm:prSet presAssocID="{C20322A8-B14B-4F15-9A95-A51790874CF4}" presName="connTx" presStyleLbl="parChTrans1D2" presStyleIdx="0" presStyleCnt="2"/>
      <dgm:spPr/>
      <dgm:t>
        <a:bodyPr/>
        <a:lstStyle/>
        <a:p>
          <a:endParaRPr kumimoji="1" lang="ja-JP" altLang="en-US"/>
        </a:p>
      </dgm:t>
    </dgm:pt>
    <dgm:pt modelId="{A2915445-DBA5-42A2-A481-6DA78BEA0CF5}" type="pres">
      <dgm:prSet presAssocID="{AE76C810-07BB-4900-8661-0DE9B828DE51}" presName="root2" presStyleCnt="0"/>
      <dgm:spPr/>
    </dgm:pt>
    <dgm:pt modelId="{81FFA4FA-7995-459B-991D-DCFD21821EEA}" type="pres">
      <dgm:prSet presAssocID="{AE76C810-07BB-4900-8661-0DE9B828DE51}" presName="LevelTwoTextNode" presStyleLbl="node2" presStyleIdx="0" presStyleCnt="2" custScaleX="109405">
        <dgm:presLayoutVars>
          <dgm:chPref val="3"/>
        </dgm:presLayoutVars>
      </dgm:prSet>
      <dgm:spPr/>
      <dgm:t>
        <a:bodyPr/>
        <a:lstStyle/>
        <a:p>
          <a:endParaRPr kumimoji="1" lang="ja-JP" altLang="en-US"/>
        </a:p>
      </dgm:t>
    </dgm:pt>
    <dgm:pt modelId="{2E08DF33-B91C-455C-BD1D-1A008EBE8017}" type="pres">
      <dgm:prSet presAssocID="{AE76C810-07BB-4900-8661-0DE9B828DE51}" presName="level3hierChild" presStyleCnt="0"/>
      <dgm:spPr/>
    </dgm:pt>
    <dgm:pt modelId="{A56BE11C-1DF0-4467-928F-1B5BAFC37FA0}" type="pres">
      <dgm:prSet presAssocID="{59822839-DC9E-4365-BBC7-8123ADC64194}" presName="conn2-1" presStyleLbl="parChTrans1D2" presStyleIdx="1" presStyleCnt="2"/>
      <dgm:spPr/>
      <dgm:t>
        <a:bodyPr/>
        <a:lstStyle/>
        <a:p>
          <a:endParaRPr kumimoji="1" lang="ja-JP" altLang="en-US"/>
        </a:p>
      </dgm:t>
    </dgm:pt>
    <dgm:pt modelId="{4BD7AFA1-70D7-4976-9749-3781B3AE5A00}" type="pres">
      <dgm:prSet presAssocID="{59822839-DC9E-4365-BBC7-8123ADC64194}" presName="connTx" presStyleLbl="parChTrans1D2" presStyleIdx="1" presStyleCnt="2"/>
      <dgm:spPr/>
      <dgm:t>
        <a:bodyPr/>
        <a:lstStyle/>
        <a:p>
          <a:endParaRPr kumimoji="1" lang="ja-JP" altLang="en-US"/>
        </a:p>
      </dgm:t>
    </dgm:pt>
    <dgm:pt modelId="{B30A5139-8775-4C51-8AAF-DD22ED41C2EC}" type="pres">
      <dgm:prSet presAssocID="{A9ADECA2-80E9-4037-8BFE-1C18678597F2}" presName="root2" presStyleCnt="0"/>
      <dgm:spPr/>
    </dgm:pt>
    <dgm:pt modelId="{60B2E962-CD61-402F-8DFD-5C1356934550}" type="pres">
      <dgm:prSet presAssocID="{A9ADECA2-80E9-4037-8BFE-1C18678597F2}" presName="LevelTwoTextNode" presStyleLbl="node2" presStyleIdx="1" presStyleCnt="2" custScaleX="110878" custScaleY="93457">
        <dgm:presLayoutVars>
          <dgm:chPref val="3"/>
        </dgm:presLayoutVars>
      </dgm:prSet>
      <dgm:spPr/>
      <dgm:t>
        <a:bodyPr/>
        <a:lstStyle/>
        <a:p>
          <a:endParaRPr kumimoji="1" lang="ja-JP" altLang="en-US"/>
        </a:p>
      </dgm:t>
    </dgm:pt>
    <dgm:pt modelId="{76F85FE6-2FB6-4BB6-B5A8-6A3D5870083B}" type="pres">
      <dgm:prSet presAssocID="{A9ADECA2-80E9-4037-8BFE-1C18678597F2}" presName="level3hierChild" presStyleCnt="0"/>
      <dgm:spPr/>
    </dgm:pt>
  </dgm:ptLst>
  <dgm:cxnLst>
    <dgm:cxn modelId="{D3D19D5C-3464-C944-914C-E74FD24020EC}" type="presOf" srcId="{59822839-DC9E-4365-BBC7-8123ADC64194}" destId="{A56BE11C-1DF0-4467-928F-1B5BAFC37FA0}" srcOrd="0" destOrd="0" presId="urn:microsoft.com/office/officeart/2005/8/layout/hierarchy2"/>
    <dgm:cxn modelId="{7A706CBE-351E-2E4A-B4B9-BCC1C755043E}" type="presOf" srcId="{59822839-DC9E-4365-BBC7-8123ADC64194}" destId="{4BD7AFA1-70D7-4976-9749-3781B3AE5A00}" srcOrd="1" destOrd="0" presId="urn:microsoft.com/office/officeart/2005/8/layout/hierarchy2"/>
    <dgm:cxn modelId="{CD23CF73-9846-EF48-B2C0-153796F28F0D}" type="presOf" srcId="{7CBBF9B8-F9E3-4C50-9533-54C344A75B35}" destId="{6985AB41-934E-4449-A14B-AC8DB1AFD6F6}" srcOrd="0" destOrd="0" presId="urn:microsoft.com/office/officeart/2005/8/layout/hierarchy2"/>
    <dgm:cxn modelId="{9BD63F85-CEB0-5147-B10E-3BCE510952F4}" type="presOf" srcId="{C20322A8-B14B-4F15-9A95-A51790874CF4}" destId="{02F8C150-A25B-47A2-8076-332E9DEDB696}" srcOrd="1" destOrd="0" presId="urn:microsoft.com/office/officeart/2005/8/layout/hierarchy2"/>
    <dgm:cxn modelId="{29A66E19-0317-4312-832B-D87EE13925B7}" srcId="{7CBBF9B8-F9E3-4C50-9533-54C344A75B35}" destId="{7C497F1D-6779-4082-A347-567916855A4A}" srcOrd="0" destOrd="0" parTransId="{17AAE90A-F8E4-4CDA-817F-5553E0F9B4EB}" sibTransId="{DF3F569D-BB52-4FD6-8B8B-A0543AF33D50}"/>
    <dgm:cxn modelId="{A8F9372B-CA50-48AC-8416-C368C6C50425}" srcId="{7C497F1D-6779-4082-A347-567916855A4A}" destId="{AE76C810-07BB-4900-8661-0DE9B828DE51}" srcOrd="0" destOrd="0" parTransId="{C20322A8-B14B-4F15-9A95-A51790874CF4}" sibTransId="{E15D901E-7A50-4572-80E4-28FA00DBD4DF}"/>
    <dgm:cxn modelId="{9C6775B9-F678-476E-9AB1-BF397B28709C}" srcId="{7C497F1D-6779-4082-A347-567916855A4A}" destId="{A9ADECA2-80E9-4037-8BFE-1C18678597F2}" srcOrd="1" destOrd="0" parTransId="{59822839-DC9E-4365-BBC7-8123ADC64194}" sibTransId="{50E8B68A-CAAD-4DFA-9972-2B970D3D420A}"/>
    <dgm:cxn modelId="{FBB23D9C-6EA5-7F46-90DF-25BFD5DB12AA}" type="presOf" srcId="{AE76C810-07BB-4900-8661-0DE9B828DE51}" destId="{81FFA4FA-7995-459B-991D-DCFD21821EEA}" srcOrd="0" destOrd="0" presId="urn:microsoft.com/office/officeart/2005/8/layout/hierarchy2"/>
    <dgm:cxn modelId="{04629866-409C-7944-86CD-1DD19713D805}" type="presOf" srcId="{A9ADECA2-80E9-4037-8BFE-1C18678597F2}" destId="{60B2E962-CD61-402F-8DFD-5C1356934550}" srcOrd="0" destOrd="0" presId="urn:microsoft.com/office/officeart/2005/8/layout/hierarchy2"/>
    <dgm:cxn modelId="{196E12B2-B10A-404E-B215-76FA7636CFA7}" type="presOf" srcId="{C20322A8-B14B-4F15-9A95-A51790874CF4}" destId="{64130F8F-5518-4074-BEB1-C9C26DCC0FF3}" srcOrd="0" destOrd="0" presId="urn:microsoft.com/office/officeart/2005/8/layout/hierarchy2"/>
    <dgm:cxn modelId="{9B90E04E-9DD0-6346-BB39-11EF334C3C4A}" type="presOf" srcId="{7C497F1D-6779-4082-A347-567916855A4A}" destId="{FA890D60-6E38-4A11-B4A0-1CFB7E337726}" srcOrd="0" destOrd="0" presId="urn:microsoft.com/office/officeart/2005/8/layout/hierarchy2"/>
    <dgm:cxn modelId="{4CD4EB22-2AE5-7541-A1E6-81F2D89F59BD}" type="presParOf" srcId="{6985AB41-934E-4449-A14B-AC8DB1AFD6F6}" destId="{27C0FCDC-8B95-43E1-8AC4-A74A2E98D683}" srcOrd="0" destOrd="0" presId="urn:microsoft.com/office/officeart/2005/8/layout/hierarchy2"/>
    <dgm:cxn modelId="{A2B07432-D997-0D40-829B-7110FB214EE5}" type="presParOf" srcId="{27C0FCDC-8B95-43E1-8AC4-A74A2E98D683}" destId="{FA890D60-6E38-4A11-B4A0-1CFB7E337726}" srcOrd="0" destOrd="0" presId="urn:microsoft.com/office/officeart/2005/8/layout/hierarchy2"/>
    <dgm:cxn modelId="{B0B66053-3550-214F-BED5-5B56A198233F}" type="presParOf" srcId="{27C0FCDC-8B95-43E1-8AC4-A74A2E98D683}" destId="{A66C7358-E648-49DB-880F-7D12731E88AF}" srcOrd="1" destOrd="0" presId="urn:microsoft.com/office/officeart/2005/8/layout/hierarchy2"/>
    <dgm:cxn modelId="{F8F418C7-1D47-454C-AC3D-9361BC4832E1}" type="presParOf" srcId="{A66C7358-E648-49DB-880F-7D12731E88AF}" destId="{64130F8F-5518-4074-BEB1-C9C26DCC0FF3}" srcOrd="0" destOrd="0" presId="urn:microsoft.com/office/officeart/2005/8/layout/hierarchy2"/>
    <dgm:cxn modelId="{9271DE4A-9A9B-6744-B46B-09F4AC4C53F7}" type="presParOf" srcId="{64130F8F-5518-4074-BEB1-C9C26DCC0FF3}" destId="{02F8C150-A25B-47A2-8076-332E9DEDB696}" srcOrd="0" destOrd="0" presId="urn:microsoft.com/office/officeart/2005/8/layout/hierarchy2"/>
    <dgm:cxn modelId="{D9139AC6-D60D-144A-8309-E508A74591D4}" type="presParOf" srcId="{A66C7358-E648-49DB-880F-7D12731E88AF}" destId="{A2915445-DBA5-42A2-A481-6DA78BEA0CF5}" srcOrd="1" destOrd="0" presId="urn:microsoft.com/office/officeart/2005/8/layout/hierarchy2"/>
    <dgm:cxn modelId="{9E7F3A2A-2D09-5547-84A2-7C66ECA66ADF}" type="presParOf" srcId="{A2915445-DBA5-42A2-A481-6DA78BEA0CF5}" destId="{81FFA4FA-7995-459B-991D-DCFD21821EEA}" srcOrd="0" destOrd="0" presId="urn:microsoft.com/office/officeart/2005/8/layout/hierarchy2"/>
    <dgm:cxn modelId="{1FA8F7C8-BDF6-754F-8FD5-DA018C96643D}" type="presParOf" srcId="{A2915445-DBA5-42A2-A481-6DA78BEA0CF5}" destId="{2E08DF33-B91C-455C-BD1D-1A008EBE8017}" srcOrd="1" destOrd="0" presId="urn:microsoft.com/office/officeart/2005/8/layout/hierarchy2"/>
    <dgm:cxn modelId="{0422506F-CC3C-A443-9183-D9548AE44D2E}" type="presParOf" srcId="{A66C7358-E648-49DB-880F-7D12731E88AF}" destId="{A56BE11C-1DF0-4467-928F-1B5BAFC37FA0}" srcOrd="2" destOrd="0" presId="urn:microsoft.com/office/officeart/2005/8/layout/hierarchy2"/>
    <dgm:cxn modelId="{8E93B942-90A9-CE49-AD20-BCA1FF94D0DF}" type="presParOf" srcId="{A56BE11C-1DF0-4467-928F-1B5BAFC37FA0}" destId="{4BD7AFA1-70D7-4976-9749-3781B3AE5A00}" srcOrd="0" destOrd="0" presId="urn:microsoft.com/office/officeart/2005/8/layout/hierarchy2"/>
    <dgm:cxn modelId="{24C19BA3-620B-5540-BD01-495BA7555642}" type="presParOf" srcId="{A66C7358-E648-49DB-880F-7D12731E88AF}" destId="{B30A5139-8775-4C51-8AAF-DD22ED41C2EC}" srcOrd="3" destOrd="0" presId="urn:microsoft.com/office/officeart/2005/8/layout/hierarchy2"/>
    <dgm:cxn modelId="{3755F006-A86A-1B4A-9FB4-A62936D8810E}" type="presParOf" srcId="{B30A5139-8775-4C51-8AAF-DD22ED41C2EC}" destId="{60B2E962-CD61-402F-8DFD-5C1356934550}" srcOrd="0" destOrd="0" presId="urn:microsoft.com/office/officeart/2005/8/layout/hierarchy2"/>
    <dgm:cxn modelId="{A3ED7D0B-0F93-4845-A7A7-E0388BA42D39}" type="presParOf" srcId="{B30A5139-8775-4C51-8AAF-DD22ED41C2EC}" destId="{76F85FE6-2FB6-4BB6-B5A8-6A3D5870083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7CBBF9B8-F9E3-4C50-9533-54C344A75B35}" type="doc">
      <dgm:prSet loTypeId="urn:microsoft.com/office/officeart/2005/8/layout/hierarchy2" loCatId="hierarchy" qsTypeId="urn:microsoft.com/office/officeart/2005/8/quickstyle/simple2" qsCatId="simple" csTypeId="urn:microsoft.com/office/officeart/2005/8/colors/accent2_2" csCatId="accent2" phldr="1"/>
      <dgm:spPr/>
      <dgm:t>
        <a:bodyPr/>
        <a:lstStyle/>
        <a:p>
          <a:endParaRPr kumimoji="1" lang="ja-JP" altLang="en-US"/>
        </a:p>
      </dgm:t>
    </dgm:pt>
    <dgm:pt modelId="{7C497F1D-6779-4082-A347-567916855A4A}">
      <dgm:prSet phldrT="[テキスト]"/>
      <dgm:spPr/>
      <dgm:t>
        <a:bodyPr/>
        <a:lstStyle/>
        <a:p>
          <a:r>
            <a:rPr kumimoji="1" lang="ja-JP" altLang="en-US" dirty="0">
              <a:latin typeface="HGP明朝B" panose="02020800000000000000" pitchFamily="18" charset="-128"/>
              <a:ea typeface="HGP明朝B" panose="02020800000000000000" pitchFamily="18" charset="-128"/>
            </a:rPr>
            <a:t>謝罪</a:t>
          </a:r>
        </a:p>
      </dgm:t>
    </dgm:pt>
    <dgm:pt modelId="{17AAE90A-F8E4-4CDA-817F-5553E0F9B4EB}" type="parTrans" cxnId="{29A66E19-0317-4312-832B-D87EE13925B7}">
      <dgm:prSet/>
      <dgm:spPr/>
      <dgm:t>
        <a:bodyPr/>
        <a:lstStyle/>
        <a:p>
          <a:endParaRPr kumimoji="1" lang="ja-JP" altLang="en-US"/>
        </a:p>
      </dgm:t>
    </dgm:pt>
    <dgm:pt modelId="{DF3F569D-BB52-4FD6-8B8B-A0543AF33D50}" type="sibTrans" cxnId="{29A66E19-0317-4312-832B-D87EE13925B7}">
      <dgm:prSet/>
      <dgm:spPr/>
      <dgm:t>
        <a:bodyPr/>
        <a:lstStyle/>
        <a:p>
          <a:endParaRPr kumimoji="1" lang="ja-JP" altLang="en-US"/>
        </a:p>
      </dgm:t>
    </dgm:pt>
    <dgm:pt modelId="{AE76C810-07BB-4900-8661-0DE9B828DE51}">
      <dgm:prSet phldrT="[テキスト]"/>
      <dgm:spPr/>
      <dgm:t>
        <a:bodyPr/>
        <a:lstStyle/>
        <a:p>
          <a:r>
            <a:rPr kumimoji="1" lang="ja-JP" altLang="en-US" dirty="0">
              <a:latin typeface="HGP明朝B" panose="02020800000000000000" pitchFamily="18" charset="-128"/>
              <a:ea typeface="HGP明朝B" panose="02020800000000000000" pitchFamily="18" charset="-128"/>
            </a:rPr>
            <a:t>真正の謝罪</a:t>
          </a:r>
        </a:p>
      </dgm:t>
    </dgm:pt>
    <dgm:pt modelId="{C20322A8-B14B-4F15-9A95-A51790874CF4}" type="parTrans" cxnId="{A8F9372B-CA50-48AC-8416-C368C6C50425}">
      <dgm:prSet/>
      <dgm:spPr/>
      <dgm:t>
        <a:bodyPr/>
        <a:lstStyle/>
        <a:p>
          <a:endParaRPr kumimoji="1" lang="ja-JP" altLang="en-US"/>
        </a:p>
      </dgm:t>
    </dgm:pt>
    <dgm:pt modelId="{E15D901E-7A50-4572-80E4-28FA00DBD4DF}" type="sibTrans" cxnId="{A8F9372B-CA50-48AC-8416-C368C6C50425}">
      <dgm:prSet/>
      <dgm:spPr/>
      <dgm:t>
        <a:bodyPr/>
        <a:lstStyle/>
        <a:p>
          <a:endParaRPr kumimoji="1" lang="ja-JP" altLang="en-US"/>
        </a:p>
      </dgm:t>
    </dgm:pt>
    <dgm:pt modelId="{A9ADECA2-80E9-4037-8BFE-1C18678597F2}">
      <dgm:prSet phldrT="[テキスト]"/>
      <dgm:spPr>
        <a:solidFill>
          <a:schemeClr val="bg2">
            <a:lumMod val="50000"/>
          </a:schemeClr>
        </a:solidFill>
      </dgm:spPr>
      <dgm:t>
        <a:bodyPr/>
        <a:lstStyle/>
        <a:p>
          <a:r>
            <a:rPr kumimoji="1" lang="ja-JP" altLang="en-US" dirty="0">
              <a:latin typeface="HGP明朝B" panose="02020800000000000000" pitchFamily="18" charset="-128"/>
              <a:ea typeface="HGP明朝B" panose="02020800000000000000" pitchFamily="18" charset="-128"/>
            </a:rPr>
            <a:t>表面的謝罪</a:t>
          </a:r>
        </a:p>
      </dgm:t>
    </dgm:pt>
    <dgm:pt modelId="{59822839-DC9E-4365-BBC7-8123ADC64194}" type="parTrans" cxnId="{9C6775B9-F678-476E-9AB1-BF397B28709C}">
      <dgm:prSet/>
      <dgm:spPr/>
      <dgm:t>
        <a:bodyPr/>
        <a:lstStyle/>
        <a:p>
          <a:endParaRPr kumimoji="1" lang="ja-JP" altLang="en-US"/>
        </a:p>
      </dgm:t>
    </dgm:pt>
    <dgm:pt modelId="{50E8B68A-CAAD-4DFA-9972-2B970D3D420A}" type="sibTrans" cxnId="{9C6775B9-F678-476E-9AB1-BF397B28709C}">
      <dgm:prSet/>
      <dgm:spPr/>
      <dgm:t>
        <a:bodyPr/>
        <a:lstStyle/>
        <a:p>
          <a:endParaRPr kumimoji="1" lang="ja-JP" altLang="en-US"/>
        </a:p>
      </dgm:t>
    </dgm:pt>
    <dgm:pt modelId="{6985AB41-934E-4449-A14B-AC8DB1AFD6F6}" type="pres">
      <dgm:prSet presAssocID="{7CBBF9B8-F9E3-4C50-9533-54C344A75B35}" presName="diagram" presStyleCnt="0">
        <dgm:presLayoutVars>
          <dgm:chPref val="1"/>
          <dgm:dir/>
          <dgm:animOne val="branch"/>
          <dgm:animLvl val="lvl"/>
          <dgm:resizeHandles val="exact"/>
        </dgm:presLayoutVars>
      </dgm:prSet>
      <dgm:spPr/>
      <dgm:t>
        <a:bodyPr/>
        <a:lstStyle/>
        <a:p>
          <a:endParaRPr kumimoji="1" lang="ja-JP" altLang="en-US"/>
        </a:p>
      </dgm:t>
    </dgm:pt>
    <dgm:pt modelId="{27C0FCDC-8B95-43E1-8AC4-A74A2E98D683}" type="pres">
      <dgm:prSet presAssocID="{7C497F1D-6779-4082-A347-567916855A4A}" presName="root1" presStyleCnt="0"/>
      <dgm:spPr/>
    </dgm:pt>
    <dgm:pt modelId="{FA890D60-6E38-4A11-B4A0-1CFB7E337726}" type="pres">
      <dgm:prSet presAssocID="{7C497F1D-6779-4082-A347-567916855A4A}" presName="LevelOneTextNode" presStyleLbl="node0" presStyleIdx="0" presStyleCnt="1">
        <dgm:presLayoutVars>
          <dgm:chPref val="3"/>
        </dgm:presLayoutVars>
      </dgm:prSet>
      <dgm:spPr/>
      <dgm:t>
        <a:bodyPr/>
        <a:lstStyle/>
        <a:p>
          <a:endParaRPr kumimoji="1" lang="ja-JP" altLang="en-US"/>
        </a:p>
      </dgm:t>
    </dgm:pt>
    <dgm:pt modelId="{A66C7358-E648-49DB-880F-7D12731E88AF}" type="pres">
      <dgm:prSet presAssocID="{7C497F1D-6779-4082-A347-567916855A4A}" presName="level2hierChild" presStyleCnt="0"/>
      <dgm:spPr/>
    </dgm:pt>
    <dgm:pt modelId="{64130F8F-5518-4074-BEB1-C9C26DCC0FF3}" type="pres">
      <dgm:prSet presAssocID="{C20322A8-B14B-4F15-9A95-A51790874CF4}" presName="conn2-1" presStyleLbl="parChTrans1D2" presStyleIdx="0" presStyleCnt="2"/>
      <dgm:spPr/>
      <dgm:t>
        <a:bodyPr/>
        <a:lstStyle/>
        <a:p>
          <a:endParaRPr kumimoji="1" lang="ja-JP" altLang="en-US"/>
        </a:p>
      </dgm:t>
    </dgm:pt>
    <dgm:pt modelId="{02F8C150-A25B-47A2-8076-332E9DEDB696}" type="pres">
      <dgm:prSet presAssocID="{C20322A8-B14B-4F15-9A95-A51790874CF4}" presName="connTx" presStyleLbl="parChTrans1D2" presStyleIdx="0" presStyleCnt="2"/>
      <dgm:spPr/>
      <dgm:t>
        <a:bodyPr/>
        <a:lstStyle/>
        <a:p>
          <a:endParaRPr kumimoji="1" lang="ja-JP" altLang="en-US"/>
        </a:p>
      </dgm:t>
    </dgm:pt>
    <dgm:pt modelId="{A2915445-DBA5-42A2-A481-6DA78BEA0CF5}" type="pres">
      <dgm:prSet presAssocID="{AE76C810-07BB-4900-8661-0DE9B828DE51}" presName="root2" presStyleCnt="0"/>
      <dgm:spPr/>
    </dgm:pt>
    <dgm:pt modelId="{81FFA4FA-7995-459B-991D-DCFD21821EEA}" type="pres">
      <dgm:prSet presAssocID="{AE76C810-07BB-4900-8661-0DE9B828DE51}" presName="LevelTwoTextNode" presStyleLbl="node2" presStyleIdx="0" presStyleCnt="2" custScaleX="109405">
        <dgm:presLayoutVars>
          <dgm:chPref val="3"/>
        </dgm:presLayoutVars>
      </dgm:prSet>
      <dgm:spPr/>
      <dgm:t>
        <a:bodyPr/>
        <a:lstStyle/>
        <a:p>
          <a:endParaRPr kumimoji="1" lang="ja-JP" altLang="en-US"/>
        </a:p>
      </dgm:t>
    </dgm:pt>
    <dgm:pt modelId="{2E08DF33-B91C-455C-BD1D-1A008EBE8017}" type="pres">
      <dgm:prSet presAssocID="{AE76C810-07BB-4900-8661-0DE9B828DE51}" presName="level3hierChild" presStyleCnt="0"/>
      <dgm:spPr/>
    </dgm:pt>
    <dgm:pt modelId="{A56BE11C-1DF0-4467-928F-1B5BAFC37FA0}" type="pres">
      <dgm:prSet presAssocID="{59822839-DC9E-4365-BBC7-8123ADC64194}" presName="conn2-1" presStyleLbl="parChTrans1D2" presStyleIdx="1" presStyleCnt="2"/>
      <dgm:spPr/>
      <dgm:t>
        <a:bodyPr/>
        <a:lstStyle/>
        <a:p>
          <a:endParaRPr kumimoji="1" lang="ja-JP" altLang="en-US"/>
        </a:p>
      </dgm:t>
    </dgm:pt>
    <dgm:pt modelId="{4BD7AFA1-70D7-4976-9749-3781B3AE5A00}" type="pres">
      <dgm:prSet presAssocID="{59822839-DC9E-4365-BBC7-8123ADC64194}" presName="connTx" presStyleLbl="parChTrans1D2" presStyleIdx="1" presStyleCnt="2"/>
      <dgm:spPr/>
      <dgm:t>
        <a:bodyPr/>
        <a:lstStyle/>
        <a:p>
          <a:endParaRPr kumimoji="1" lang="ja-JP" altLang="en-US"/>
        </a:p>
      </dgm:t>
    </dgm:pt>
    <dgm:pt modelId="{B30A5139-8775-4C51-8AAF-DD22ED41C2EC}" type="pres">
      <dgm:prSet presAssocID="{A9ADECA2-80E9-4037-8BFE-1C18678597F2}" presName="root2" presStyleCnt="0"/>
      <dgm:spPr/>
    </dgm:pt>
    <dgm:pt modelId="{60B2E962-CD61-402F-8DFD-5C1356934550}" type="pres">
      <dgm:prSet presAssocID="{A9ADECA2-80E9-4037-8BFE-1C18678597F2}" presName="LevelTwoTextNode" presStyleLbl="node2" presStyleIdx="1" presStyleCnt="2" custScaleX="110878" custScaleY="93457">
        <dgm:presLayoutVars>
          <dgm:chPref val="3"/>
        </dgm:presLayoutVars>
      </dgm:prSet>
      <dgm:spPr/>
      <dgm:t>
        <a:bodyPr/>
        <a:lstStyle/>
        <a:p>
          <a:endParaRPr kumimoji="1" lang="ja-JP" altLang="en-US"/>
        </a:p>
      </dgm:t>
    </dgm:pt>
    <dgm:pt modelId="{76F85FE6-2FB6-4BB6-B5A8-6A3D5870083B}" type="pres">
      <dgm:prSet presAssocID="{A9ADECA2-80E9-4037-8BFE-1C18678597F2}" presName="level3hierChild" presStyleCnt="0"/>
      <dgm:spPr/>
    </dgm:pt>
  </dgm:ptLst>
  <dgm:cxnLst>
    <dgm:cxn modelId="{29A66E19-0317-4312-832B-D87EE13925B7}" srcId="{7CBBF9B8-F9E3-4C50-9533-54C344A75B35}" destId="{7C497F1D-6779-4082-A347-567916855A4A}" srcOrd="0" destOrd="0" parTransId="{17AAE90A-F8E4-4CDA-817F-5553E0F9B4EB}" sibTransId="{DF3F569D-BB52-4FD6-8B8B-A0543AF33D50}"/>
    <dgm:cxn modelId="{D211F865-62CE-B048-8223-240C0A629661}" type="presOf" srcId="{A9ADECA2-80E9-4037-8BFE-1C18678597F2}" destId="{60B2E962-CD61-402F-8DFD-5C1356934550}" srcOrd="0" destOrd="0" presId="urn:microsoft.com/office/officeart/2005/8/layout/hierarchy2"/>
    <dgm:cxn modelId="{158F684D-9E7F-4B4E-8C70-C660B4D485A6}" type="presOf" srcId="{C20322A8-B14B-4F15-9A95-A51790874CF4}" destId="{02F8C150-A25B-47A2-8076-332E9DEDB696}" srcOrd="1" destOrd="0" presId="urn:microsoft.com/office/officeart/2005/8/layout/hierarchy2"/>
    <dgm:cxn modelId="{A8F9372B-CA50-48AC-8416-C368C6C50425}" srcId="{7C497F1D-6779-4082-A347-567916855A4A}" destId="{AE76C810-07BB-4900-8661-0DE9B828DE51}" srcOrd="0" destOrd="0" parTransId="{C20322A8-B14B-4F15-9A95-A51790874CF4}" sibTransId="{E15D901E-7A50-4572-80E4-28FA00DBD4DF}"/>
    <dgm:cxn modelId="{C3C1FB92-9461-9741-8C46-0858174C975F}" type="presOf" srcId="{7CBBF9B8-F9E3-4C50-9533-54C344A75B35}" destId="{6985AB41-934E-4449-A14B-AC8DB1AFD6F6}" srcOrd="0" destOrd="0" presId="urn:microsoft.com/office/officeart/2005/8/layout/hierarchy2"/>
    <dgm:cxn modelId="{9C6775B9-F678-476E-9AB1-BF397B28709C}" srcId="{7C497F1D-6779-4082-A347-567916855A4A}" destId="{A9ADECA2-80E9-4037-8BFE-1C18678597F2}" srcOrd="1" destOrd="0" parTransId="{59822839-DC9E-4365-BBC7-8123ADC64194}" sibTransId="{50E8B68A-CAAD-4DFA-9972-2B970D3D420A}"/>
    <dgm:cxn modelId="{E77E8802-A79B-0043-AF07-28CE8A77134D}" type="presOf" srcId="{59822839-DC9E-4365-BBC7-8123ADC64194}" destId="{4BD7AFA1-70D7-4976-9749-3781B3AE5A00}" srcOrd="1" destOrd="0" presId="urn:microsoft.com/office/officeart/2005/8/layout/hierarchy2"/>
    <dgm:cxn modelId="{09BDFB35-7753-594E-8BD4-1D1686893557}" type="presOf" srcId="{AE76C810-07BB-4900-8661-0DE9B828DE51}" destId="{81FFA4FA-7995-459B-991D-DCFD21821EEA}" srcOrd="0" destOrd="0" presId="urn:microsoft.com/office/officeart/2005/8/layout/hierarchy2"/>
    <dgm:cxn modelId="{32378FEE-C79F-A847-8EF2-99089BD4CD37}" type="presOf" srcId="{59822839-DC9E-4365-BBC7-8123ADC64194}" destId="{A56BE11C-1DF0-4467-928F-1B5BAFC37FA0}" srcOrd="0" destOrd="0" presId="urn:microsoft.com/office/officeart/2005/8/layout/hierarchy2"/>
    <dgm:cxn modelId="{6509305A-A357-444E-9B74-8FEC07109BFC}" type="presOf" srcId="{C20322A8-B14B-4F15-9A95-A51790874CF4}" destId="{64130F8F-5518-4074-BEB1-C9C26DCC0FF3}" srcOrd="0" destOrd="0" presId="urn:microsoft.com/office/officeart/2005/8/layout/hierarchy2"/>
    <dgm:cxn modelId="{F926141E-F3F9-DD4A-8A77-E2E6B170BCB8}" type="presOf" srcId="{7C497F1D-6779-4082-A347-567916855A4A}" destId="{FA890D60-6E38-4A11-B4A0-1CFB7E337726}" srcOrd="0" destOrd="0" presId="urn:microsoft.com/office/officeart/2005/8/layout/hierarchy2"/>
    <dgm:cxn modelId="{2248884C-CEE0-B44C-A0C2-AACF7D1B8FBE}" type="presParOf" srcId="{6985AB41-934E-4449-A14B-AC8DB1AFD6F6}" destId="{27C0FCDC-8B95-43E1-8AC4-A74A2E98D683}" srcOrd="0" destOrd="0" presId="urn:microsoft.com/office/officeart/2005/8/layout/hierarchy2"/>
    <dgm:cxn modelId="{2D31A6B9-C9FB-EA4C-86C7-D740F4C4AECD}" type="presParOf" srcId="{27C0FCDC-8B95-43E1-8AC4-A74A2E98D683}" destId="{FA890D60-6E38-4A11-B4A0-1CFB7E337726}" srcOrd="0" destOrd="0" presId="urn:microsoft.com/office/officeart/2005/8/layout/hierarchy2"/>
    <dgm:cxn modelId="{6D663D0A-D78F-FA43-8AB2-89DD7C4E4565}" type="presParOf" srcId="{27C0FCDC-8B95-43E1-8AC4-A74A2E98D683}" destId="{A66C7358-E648-49DB-880F-7D12731E88AF}" srcOrd="1" destOrd="0" presId="urn:microsoft.com/office/officeart/2005/8/layout/hierarchy2"/>
    <dgm:cxn modelId="{26EC1719-DB1C-1043-B03A-5F2EF4AF4C50}" type="presParOf" srcId="{A66C7358-E648-49DB-880F-7D12731E88AF}" destId="{64130F8F-5518-4074-BEB1-C9C26DCC0FF3}" srcOrd="0" destOrd="0" presId="urn:microsoft.com/office/officeart/2005/8/layout/hierarchy2"/>
    <dgm:cxn modelId="{C3BFEC83-629E-6440-9603-4124A6F11394}" type="presParOf" srcId="{64130F8F-5518-4074-BEB1-C9C26DCC0FF3}" destId="{02F8C150-A25B-47A2-8076-332E9DEDB696}" srcOrd="0" destOrd="0" presId="urn:microsoft.com/office/officeart/2005/8/layout/hierarchy2"/>
    <dgm:cxn modelId="{8956222D-C9A9-9645-94C3-337B7CC94514}" type="presParOf" srcId="{A66C7358-E648-49DB-880F-7D12731E88AF}" destId="{A2915445-DBA5-42A2-A481-6DA78BEA0CF5}" srcOrd="1" destOrd="0" presId="urn:microsoft.com/office/officeart/2005/8/layout/hierarchy2"/>
    <dgm:cxn modelId="{7342C67B-A88E-8546-88DB-6EF944A67BB0}" type="presParOf" srcId="{A2915445-DBA5-42A2-A481-6DA78BEA0CF5}" destId="{81FFA4FA-7995-459B-991D-DCFD21821EEA}" srcOrd="0" destOrd="0" presId="urn:microsoft.com/office/officeart/2005/8/layout/hierarchy2"/>
    <dgm:cxn modelId="{77D8E050-7B68-C341-989C-F10A3783996B}" type="presParOf" srcId="{A2915445-DBA5-42A2-A481-6DA78BEA0CF5}" destId="{2E08DF33-B91C-455C-BD1D-1A008EBE8017}" srcOrd="1" destOrd="0" presId="urn:microsoft.com/office/officeart/2005/8/layout/hierarchy2"/>
    <dgm:cxn modelId="{486805D5-E89B-7A43-A5C6-9907F5144298}" type="presParOf" srcId="{A66C7358-E648-49DB-880F-7D12731E88AF}" destId="{A56BE11C-1DF0-4467-928F-1B5BAFC37FA0}" srcOrd="2" destOrd="0" presId="urn:microsoft.com/office/officeart/2005/8/layout/hierarchy2"/>
    <dgm:cxn modelId="{C40EFC10-6D9A-F443-8796-92DFC73D611F}" type="presParOf" srcId="{A56BE11C-1DF0-4467-928F-1B5BAFC37FA0}" destId="{4BD7AFA1-70D7-4976-9749-3781B3AE5A00}" srcOrd="0" destOrd="0" presId="urn:microsoft.com/office/officeart/2005/8/layout/hierarchy2"/>
    <dgm:cxn modelId="{E3AFABCA-93CE-5440-B740-0265B1F3F1B6}" type="presParOf" srcId="{A66C7358-E648-49DB-880F-7D12731E88AF}" destId="{B30A5139-8775-4C51-8AAF-DD22ED41C2EC}" srcOrd="3" destOrd="0" presId="urn:microsoft.com/office/officeart/2005/8/layout/hierarchy2"/>
    <dgm:cxn modelId="{A147748D-AED3-B248-B36E-E5A8C8B1609F}" type="presParOf" srcId="{B30A5139-8775-4C51-8AAF-DD22ED41C2EC}" destId="{60B2E962-CD61-402F-8DFD-5C1356934550}" srcOrd="0" destOrd="0" presId="urn:microsoft.com/office/officeart/2005/8/layout/hierarchy2"/>
    <dgm:cxn modelId="{BF069E85-A294-1D44-9FF7-E22541108A5B}" type="presParOf" srcId="{B30A5139-8775-4C51-8AAF-DD22ED41C2EC}" destId="{76F85FE6-2FB6-4BB6-B5A8-6A3D5870083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7CBBF9B8-F9E3-4C50-9533-54C344A75B35}" type="doc">
      <dgm:prSet loTypeId="urn:microsoft.com/office/officeart/2005/8/layout/hierarchy2" loCatId="hierarchy" qsTypeId="urn:microsoft.com/office/officeart/2005/8/quickstyle/simple2" qsCatId="simple" csTypeId="urn:microsoft.com/office/officeart/2005/8/colors/accent2_2" csCatId="accent2" phldr="1"/>
      <dgm:spPr/>
      <dgm:t>
        <a:bodyPr/>
        <a:lstStyle/>
        <a:p>
          <a:endParaRPr kumimoji="1" lang="ja-JP" altLang="en-US"/>
        </a:p>
      </dgm:t>
    </dgm:pt>
    <dgm:pt modelId="{7C497F1D-6779-4082-A347-567916855A4A}">
      <dgm:prSet phldrT="[テキスト]"/>
      <dgm:spPr/>
      <dgm:t>
        <a:bodyPr/>
        <a:lstStyle/>
        <a:p>
          <a:r>
            <a:rPr kumimoji="1" lang="ja-JP" altLang="en-US" dirty="0"/>
            <a:t>謝罪</a:t>
          </a:r>
        </a:p>
      </dgm:t>
    </dgm:pt>
    <dgm:pt modelId="{17AAE90A-F8E4-4CDA-817F-5553E0F9B4EB}" type="parTrans" cxnId="{29A66E19-0317-4312-832B-D87EE13925B7}">
      <dgm:prSet/>
      <dgm:spPr/>
      <dgm:t>
        <a:bodyPr/>
        <a:lstStyle/>
        <a:p>
          <a:endParaRPr kumimoji="1" lang="ja-JP" altLang="en-US"/>
        </a:p>
      </dgm:t>
    </dgm:pt>
    <dgm:pt modelId="{DF3F569D-BB52-4FD6-8B8B-A0543AF33D50}" type="sibTrans" cxnId="{29A66E19-0317-4312-832B-D87EE13925B7}">
      <dgm:prSet/>
      <dgm:spPr/>
      <dgm:t>
        <a:bodyPr/>
        <a:lstStyle/>
        <a:p>
          <a:endParaRPr kumimoji="1" lang="ja-JP" altLang="en-US"/>
        </a:p>
      </dgm:t>
    </dgm:pt>
    <dgm:pt modelId="{AE76C810-07BB-4900-8661-0DE9B828DE51}">
      <dgm:prSet phldrT="[テキスト]"/>
      <dgm:spPr>
        <a:solidFill>
          <a:schemeClr val="bg2">
            <a:lumMod val="50000"/>
          </a:schemeClr>
        </a:solidFill>
      </dgm:spPr>
      <dgm:t>
        <a:bodyPr/>
        <a:lstStyle/>
        <a:p>
          <a:r>
            <a:rPr kumimoji="1" lang="ja-JP" altLang="en-US" dirty="0"/>
            <a:t>真正の謝罪</a:t>
          </a:r>
        </a:p>
      </dgm:t>
    </dgm:pt>
    <dgm:pt modelId="{C20322A8-B14B-4F15-9A95-A51790874CF4}" type="parTrans" cxnId="{A8F9372B-CA50-48AC-8416-C368C6C50425}">
      <dgm:prSet/>
      <dgm:spPr/>
      <dgm:t>
        <a:bodyPr/>
        <a:lstStyle/>
        <a:p>
          <a:endParaRPr kumimoji="1" lang="ja-JP" altLang="en-US"/>
        </a:p>
      </dgm:t>
    </dgm:pt>
    <dgm:pt modelId="{E15D901E-7A50-4572-80E4-28FA00DBD4DF}" type="sibTrans" cxnId="{A8F9372B-CA50-48AC-8416-C368C6C50425}">
      <dgm:prSet/>
      <dgm:spPr/>
      <dgm:t>
        <a:bodyPr/>
        <a:lstStyle/>
        <a:p>
          <a:endParaRPr kumimoji="1" lang="ja-JP" altLang="en-US"/>
        </a:p>
      </dgm:t>
    </dgm:pt>
    <dgm:pt modelId="{A9ADECA2-80E9-4037-8BFE-1C18678597F2}">
      <dgm:prSet phldrT="[テキスト]"/>
      <dgm:spPr>
        <a:solidFill>
          <a:schemeClr val="accent2"/>
        </a:solidFill>
      </dgm:spPr>
      <dgm:t>
        <a:bodyPr/>
        <a:lstStyle/>
        <a:p>
          <a:r>
            <a:rPr kumimoji="1" lang="ja-JP" altLang="en-US" dirty="0"/>
            <a:t>表面的謝罪</a:t>
          </a:r>
        </a:p>
      </dgm:t>
    </dgm:pt>
    <dgm:pt modelId="{59822839-DC9E-4365-BBC7-8123ADC64194}" type="parTrans" cxnId="{9C6775B9-F678-476E-9AB1-BF397B28709C}">
      <dgm:prSet/>
      <dgm:spPr/>
      <dgm:t>
        <a:bodyPr/>
        <a:lstStyle/>
        <a:p>
          <a:endParaRPr kumimoji="1" lang="ja-JP" altLang="en-US"/>
        </a:p>
      </dgm:t>
    </dgm:pt>
    <dgm:pt modelId="{50E8B68A-CAAD-4DFA-9972-2B970D3D420A}" type="sibTrans" cxnId="{9C6775B9-F678-476E-9AB1-BF397B28709C}">
      <dgm:prSet/>
      <dgm:spPr/>
      <dgm:t>
        <a:bodyPr/>
        <a:lstStyle/>
        <a:p>
          <a:endParaRPr kumimoji="1" lang="ja-JP" altLang="en-US"/>
        </a:p>
      </dgm:t>
    </dgm:pt>
    <dgm:pt modelId="{6985AB41-934E-4449-A14B-AC8DB1AFD6F6}" type="pres">
      <dgm:prSet presAssocID="{7CBBF9B8-F9E3-4C50-9533-54C344A75B35}" presName="diagram" presStyleCnt="0">
        <dgm:presLayoutVars>
          <dgm:chPref val="1"/>
          <dgm:dir/>
          <dgm:animOne val="branch"/>
          <dgm:animLvl val="lvl"/>
          <dgm:resizeHandles val="exact"/>
        </dgm:presLayoutVars>
      </dgm:prSet>
      <dgm:spPr/>
      <dgm:t>
        <a:bodyPr/>
        <a:lstStyle/>
        <a:p>
          <a:endParaRPr kumimoji="1" lang="ja-JP" altLang="en-US"/>
        </a:p>
      </dgm:t>
    </dgm:pt>
    <dgm:pt modelId="{27C0FCDC-8B95-43E1-8AC4-A74A2E98D683}" type="pres">
      <dgm:prSet presAssocID="{7C497F1D-6779-4082-A347-567916855A4A}" presName="root1" presStyleCnt="0"/>
      <dgm:spPr/>
    </dgm:pt>
    <dgm:pt modelId="{FA890D60-6E38-4A11-B4A0-1CFB7E337726}" type="pres">
      <dgm:prSet presAssocID="{7C497F1D-6779-4082-A347-567916855A4A}" presName="LevelOneTextNode" presStyleLbl="node0" presStyleIdx="0" presStyleCnt="1">
        <dgm:presLayoutVars>
          <dgm:chPref val="3"/>
        </dgm:presLayoutVars>
      </dgm:prSet>
      <dgm:spPr/>
      <dgm:t>
        <a:bodyPr/>
        <a:lstStyle/>
        <a:p>
          <a:endParaRPr kumimoji="1" lang="ja-JP" altLang="en-US"/>
        </a:p>
      </dgm:t>
    </dgm:pt>
    <dgm:pt modelId="{A66C7358-E648-49DB-880F-7D12731E88AF}" type="pres">
      <dgm:prSet presAssocID="{7C497F1D-6779-4082-A347-567916855A4A}" presName="level2hierChild" presStyleCnt="0"/>
      <dgm:spPr/>
    </dgm:pt>
    <dgm:pt modelId="{64130F8F-5518-4074-BEB1-C9C26DCC0FF3}" type="pres">
      <dgm:prSet presAssocID="{C20322A8-B14B-4F15-9A95-A51790874CF4}" presName="conn2-1" presStyleLbl="parChTrans1D2" presStyleIdx="0" presStyleCnt="2"/>
      <dgm:spPr/>
      <dgm:t>
        <a:bodyPr/>
        <a:lstStyle/>
        <a:p>
          <a:endParaRPr kumimoji="1" lang="ja-JP" altLang="en-US"/>
        </a:p>
      </dgm:t>
    </dgm:pt>
    <dgm:pt modelId="{02F8C150-A25B-47A2-8076-332E9DEDB696}" type="pres">
      <dgm:prSet presAssocID="{C20322A8-B14B-4F15-9A95-A51790874CF4}" presName="connTx" presStyleLbl="parChTrans1D2" presStyleIdx="0" presStyleCnt="2"/>
      <dgm:spPr/>
      <dgm:t>
        <a:bodyPr/>
        <a:lstStyle/>
        <a:p>
          <a:endParaRPr kumimoji="1" lang="ja-JP" altLang="en-US"/>
        </a:p>
      </dgm:t>
    </dgm:pt>
    <dgm:pt modelId="{A2915445-DBA5-42A2-A481-6DA78BEA0CF5}" type="pres">
      <dgm:prSet presAssocID="{AE76C810-07BB-4900-8661-0DE9B828DE51}" presName="root2" presStyleCnt="0"/>
      <dgm:spPr/>
    </dgm:pt>
    <dgm:pt modelId="{81FFA4FA-7995-459B-991D-DCFD21821EEA}" type="pres">
      <dgm:prSet presAssocID="{AE76C810-07BB-4900-8661-0DE9B828DE51}" presName="LevelTwoTextNode" presStyleLbl="node2" presStyleIdx="0" presStyleCnt="2" custScaleX="109405">
        <dgm:presLayoutVars>
          <dgm:chPref val="3"/>
        </dgm:presLayoutVars>
      </dgm:prSet>
      <dgm:spPr/>
      <dgm:t>
        <a:bodyPr/>
        <a:lstStyle/>
        <a:p>
          <a:endParaRPr kumimoji="1" lang="ja-JP" altLang="en-US"/>
        </a:p>
      </dgm:t>
    </dgm:pt>
    <dgm:pt modelId="{2E08DF33-B91C-455C-BD1D-1A008EBE8017}" type="pres">
      <dgm:prSet presAssocID="{AE76C810-07BB-4900-8661-0DE9B828DE51}" presName="level3hierChild" presStyleCnt="0"/>
      <dgm:spPr/>
    </dgm:pt>
    <dgm:pt modelId="{A56BE11C-1DF0-4467-928F-1B5BAFC37FA0}" type="pres">
      <dgm:prSet presAssocID="{59822839-DC9E-4365-BBC7-8123ADC64194}" presName="conn2-1" presStyleLbl="parChTrans1D2" presStyleIdx="1" presStyleCnt="2"/>
      <dgm:spPr/>
      <dgm:t>
        <a:bodyPr/>
        <a:lstStyle/>
        <a:p>
          <a:endParaRPr kumimoji="1" lang="ja-JP" altLang="en-US"/>
        </a:p>
      </dgm:t>
    </dgm:pt>
    <dgm:pt modelId="{4BD7AFA1-70D7-4976-9749-3781B3AE5A00}" type="pres">
      <dgm:prSet presAssocID="{59822839-DC9E-4365-BBC7-8123ADC64194}" presName="connTx" presStyleLbl="parChTrans1D2" presStyleIdx="1" presStyleCnt="2"/>
      <dgm:spPr/>
      <dgm:t>
        <a:bodyPr/>
        <a:lstStyle/>
        <a:p>
          <a:endParaRPr kumimoji="1" lang="ja-JP" altLang="en-US"/>
        </a:p>
      </dgm:t>
    </dgm:pt>
    <dgm:pt modelId="{B30A5139-8775-4C51-8AAF-DD22ED41C2EC}" type="pres">
      <dgm:prSet presAssocID="{A9ADECA2-80E9-4037-8BFE-1C18678597F2}" presName="root2" presStyleCnt="0"/>
      <dgm:spPr/>
    </dgm:pt>
    <dgm:pt modelId="{60B2E962-CD61-402F-8DFD-5C1356934550}" type="pres">
      <dgm:prSet presAssocID="{A9ADECA2-80E9-4037-8BFE-1C18678597F2}" presName="LevelTwoTextNode" presStyleLbl="node2" presStyleIdx="1" presStyleCnt="2" custScaleX="110878" custScaleY="93457">
        <dgm:presLayoutVars>
          <dgm:chPref val="3"/>
        </dgm:presLayoutVars>
      </dgm:prSet>
      <dgm:spPr/>
      <dgm:t>
        <a:bodyPr/>
        <a:lstStyle/>
        <a:p>
          <a:endParaRPr kumimoji="1" lang="ja-JP" altLang="en-US"/>
        </a:p>
      </dgm:t>
    </dgm:pt>
    <dgm:pt modelId="{76F85FE6-2FB6-4BB6-B5A8-6A3D5870083B}" type="pres">
      <dgm:prSet presAssocID="{A9ADECA2-80E9-4037-8BFE-1C18678597F2}" presName="level3hierChild" presStyleCnt="0"/>
      <dgm:spPr/>
    </dgm:pt>
  </dgm:ptLst>
  <dgm:cxnLst>
    <dgm:cxn modelId="{A3D231B1-D69D-8F40-8426-CE34BCA7C5E8}" type="presOf" srcId="{7C497F1D-6779-4082-A347-567916855A4A}" destId="{FA890D60-6E38-4A11-B4A0-1CFB7E337726}" srcOrd="0" destOrd="0" presId="urn:microsoft.com/office/officeart/2005/8/layout/hierarchy2"/>
    <dgm:cxn modelId="{1F47CA73-8870-7A42-AC7C-2FCBA3D1A146}" type="presOf" srcId="{7CBBF9B8-F9E3-4C50-9533-54C344A75B35}" destId="{6985AB41-934E-4449-A14B-AC8DB1AFD6F6}" srcOrd="0" destOrd="0" presId="urn:microsoft.com/office/officeart/2005/8/layout/hierarchy2"/>
    <dgm:cxn modelId="{26FBDB5A-EF10-4E43-B41F-BD3AD92FC772}" type="presOf" srcId="{A9ADECA2-80E9-4037-8BFE-1C18678597F2}" destId="{60B2E962-CD61-402F-8DFD-5C1356934550}" srcOrd="0" destOrd="0" presId="urn:microsoft.com/office/officeart/2005/8/layout/hierarchy2"/>
    <dgm:cxn modelId="{29A66E19-0317-4312-832B-D87EE13925B7}" srcId="{7CBBF9B8-F9E3-4C50-9533-54C344A75B35}" destId="{7C497F1D-6779-4082-A347-567916855A4A}" srcOrd="0" destOrd="0" parTransId="{17AAE90A-F8E4-4CDA-817F-5553E0F9B4EB}" sibTransId="{DF3F569D-BB52-4FD6-8B8B-A0543AF33D50}"/>
    <dgm:cxn modelId="{A8F9372B-CA50-48AC-8416-C368C6C50425}" srcId="{7C497F1D-6779-4082-A347-567916855A4A}" destId="{AE76C810-07BB-4900-8661-0DE9B828DE51}" srcOrd="0" destOrd="0" parTransId="{C20322A8-B14B-4F15-9A95-A51790874CF4}" sibTransId="{E15D901E-7A50-4572-80E4-28FA00DBD4DF}"/>
    <dgm:cxn modelId="{9C6775B9-F678-476E-9AB1-BF397B28709C}" srcId="{7C497F1D-6779-4082-A347-567916855A4A}" destId="{A9ADECA2-80E9-4037-8BFE-1C18678597F2}" srcOrd="1" destOrd="0" parTransId="{59822839-DC9E-4365-BBC7-8123ADC64194}" sibTransId="{50E8B68A-CAAD-4DFA-9972-2B970D3D420A}"/>
    <dgm:cxn modelId="{A7E7E472-658B-0546-BE91-09E50D88B14A}" type="presOf" srcId="{59822839-DC9E-4365-BBC7-8123ADC64194}" destId="{A56BE11C-1DF0-4467-928F-1B5BAFC37FA0}" srcOrd="0" destOrd="0" presId="urn:microsoft.com/office/officeart/2005/8/layout/hierarchy2"/>
    <dgm:cxn modelId="{D18BD8C4-C1AD-5C41-A15E-1BE896092B4B}" type="presOf" srcId="{AE76C810-07BB-4900-8661-0DE9B828DE51}" destId="{81FFA4FA-7995-459B-991D-DCFD21821EEA}" srcOrd="0" destOrd="0" presId="urn:microsoft.com/office/officeart/2005/8/layout/hierarchy2"/>
    <dgm:cxn modelId="{252E1EF3-5831-C148-AC83-034D8CD45670}" type="presOf" srcId="{59822839-DC9E-4365-BBC7-8123ADC64194}" destId="{4BD7AFA1-70D7-4976-9749-3781B3AE5A00}" srcOrd="1" destOrd="0" presId="urn:microsoft.com/office/officeart/2005/8/layout/hierarchy2"/>
    <dgm:cxn modelId="{BA804340-A31B-6E4F-B8D9-131EDA15DE6A}" type="presOf" srcId="{C20322A8-B14B-4F15-9A95-A51790874CF4}" destId="{64130F8F-5518-4074-BEB1-C9C26DCC0FF3}" srcOrd="0" destOrd="0" presId="urn:microsoft.com/office/officeart/2005/8/layout/hierarchy2"/>
    <dgm:cxn modelId="{36293899-452E-F041-B1AE-7B0C6873BE4F}" type="presOf" srcId="{C20322A8-B14B-4F15-9A95-A51790874CF4}" destId="{02F8C150-A25B-47A2-8076-332E9DEDB696}" srcOrd="1" destOrd="0" presId="urn:microsoft.com/office/officeart/2005/8/layout/hierarchy2"/>
    <dgm:cxn modelId="{5D6BB7C7-EEE2-C849-BC02-C088043B654A}" type="presParOf" srcId="{6985AB41-934E-4449-A14B-AC8DB1AFD6F6}" destId="{27C0FCDC-8B95-43E1-8AC4-A74A2E98D683}" srcOrd="0" destOrd="0" presId="urn:microsoft.com/office/officeart/2005/8/layout/hierarchy2"/>
    <dgm:cxn modelId="{05154088-65CF-9F4A-8A10-B5F60FD02CC9}" type="presParOf" srcId="{27C0FCDC-8B95-43E1-8AC4-A74A2E98D683}" destId="{FA890D60-6E38-4A11-B4A0-1CFB7E337726}" srcOrd="0" destOrd="0" presId="urn:microsoft.com/office/officeart/2005/8/layout/hierarchy2"/>
    <dgm:cxn modelId="{F5F257BE-A0C6-8048-8838-EEE9B017A323}" type="presParOf" srcId="{27C0FCDC-8B95-43E1-8AC4-A74A2E98D683}" destId="{A66C7358-E648-49DB-880F-7D12731E88AF}" srcOrd="1" destOrd="0" presId="urn:microsoft.com/office/officeart/2005/8/layout/hierarchy2"/>
    <dgm:cxn modelId="{C4BDE6CD-697B-9B42-B725-3291BE758FB0}" type="presParOf" srcId="{A66C7358-E648-49DB-880F-7D12731E88AF}" destId="{64130F8F-5518-4074-BEB1-C9C26DCC0FF3}" srcOrd="0" destOrd="0" presId="urn:microsoft.com/office/officeart/2005/8/layout/hierarchy2"/>
    <dgm:cxn modelId="{B1267E48-B75C-6449-BB75-90DE29C5598C}" type="presParOf" srcId="{64130F8F-5518-4074-BEB1-C9C26DCC0FF3}" destId="{02F8C150-A25B-47A2-8076-332E9DEDB696}" srcOrd="0" destOrd="0" presId="urn:microsoft.com/office/officeart/2005/8/layout/hierarchy2"/>
    <dgm:cxn modelId="{E7D1AF65-BCAB-1C41-BD3A-AE25797CC1FB}" type="presParOf" srcId="{A66C7358-E648-49DB-880F-7D12731E88AF}" destId="{A2915445-DBA5-42A2-A481-6DA78BEA0CF5}" srcOrd="1" destOrd="0" presId="urn:microsoft.com/office/officeart/2005/8/layout/hierarchy2"/>
    <dgm:cxn modelId="{E3AE4A71-B61D-2A40-994F-80E3BB0E0C80}" type="presParOf" srcId="{A2915445-DBA5-42A2-A481-6DA78BEA0CF5}" destId="{81FFA4FA-7995-459B-991D-DCFD21821EEA}" srcOrd="0" destOrd="0" presId="urn:microsoft.com/office/officeart/2005/8/layout/hierarchy2"/>
    <dgm:cxn modelId="{A1CAAB40-73CC-384A-A574-1D495FDDB34D}" type="presParOf" srcId="{A2915445-DBA5-42A2-A481-6DA78BEA0CF5}" destId="{2E08DF33-B91C-455C-BD1D-1A008EBE8017}" srcOrd="1" destOrd="0" presId="urn:microsoft.com/office/officeart/2005/8/layout/hierarchy2"/>
    <dgm:cxn modelId="{3C767057-FA91-3847-846D-794E7C82331A}" type="presParOf" srcId="{A66C7358-E648-49DB-880F-7D12731E88AF}" destId="{A56BE11C-1DF0-4467-928F-1B5BAFC37FA0}" srcOrd="2" destOrd="0" presId="urn:microsoft.com/office/officeart/2005/8/layout/hierarchy2"/>
    <dgm:cxn modelId="{891C662A-E160-2142-B280-0BBE19CF8F5C}" type="presParOf" srcId="{A56BE11C-1DF0-4467-928F-1B5BAFC37FA0}" destId="{4BD7AFA1-70D7-4976-9749-3781B3AE5A00}" srcOrd="0" destOrd="0" presId="urn:microsoft.com/office/officeart/2005/8/layout/hierarchy2"/>
    <dgm:cxn modelId="{A0FFC6DC-3581-F74E-837A-58AA8267E961}" type="presParOf" srcId="{A66C7358-E648-49DB-880F-7D12731E88AF}" destId="{B30A5139-8775-4C51-8AAF-DD22ED41C2EC}" srcOrd="3" destOrd="0" presId="urn:microsoft.com/office/officeart/2005/8/layout/hierarchy2"/>
    <dgm:cxn modelId="{1F353B28-11E0-5847-9AF2-3EB88B34AACA}" type="presParOf" srcId="{B30A5139-8775-4C51-8AAF-DD22ED41C2EC}" destId="{60B2E962-CD61-402F-8DFD-5C1356934550}" srcOrd="0" destOrd="0" presId="urn:microsoft.com/office/officeart/2005/8/layout/hierarchy2"/>
    <dgm:cxn modelId="{495C35CD-6C7C-254A-B23D-9E25811576C3}" type="presParOf" srcId="{B30A5139-8775-4C51-8AAF-DD22ED41C2EC}" destId="{76F85FE6-2FB6-4BB6-B5A8-6A3D5870083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B0C8D-DCFD-44B2-82CD-1A3B231E47C5}">
      <dsp:nvSpPr>
        <dsp:cNvPr id="0" name=""/>
        <dsp:cNvSpPr/>
      </dsp:nvSpPr>
      <dsp:spPr>
        <a:xfrm>
          <a:off x="2438399" y="67733"/>
          <a:ext cx="3251200" cy="3251200"/>
        </a:xfrm>
        <a:prstGeom prst="ellipse">
          <a:avLst/>
        </a:prstGeom>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kumimoji="1" lang="ja-JP" altLang="en-US" sz="1800" b="0" kern="1200" dirty="0">
              <a:latin typeface="HGP明朝B" panose="02020800000000000000" pitchFamily="18" charset="-128"/>
              <a:ea typeface="HGP明朝B" panose="02020800000000000000" pitchFamily="18" charset="-128"/>
            </a:rPr>
            <a:t>平井</a:t>
          </a:r>
          <a:endParaRPr kumimoji="1" lang="en-US" altLang="ja-JP" sz="1800" b="0" kern="1200" dirty="0">
            <a:latin typeface="HGP明朝B" panose="02020800000000000000" pitchFamily="18" charset="-128"/>
            <a:ea typeface="HGP明朝B" panose="02020800000000000000" pitchFamily="18" charset="-128"/>
          </a:endParaRPr>
        </a:p>
        <a:p>
          <a:pPr lvl="0" algn="ctr" defTabSz="800100">
            <a:lnSpc>
              <a:spcPct val="90000"/>
            </a:lnSpc>
            <a:spcBef>
              <a:spcPct val="0"/>
            </a:spcBef>
            <a:spcAft>
              <a:spcPct val="35000"/>
            </a:spcAft>
          </a:pPr>
          <a:r>
            <a:rPr kumimoji="1" lang="ja-JP" altLang="en-US" sz="1800" b="0" kern="1200" dirty="0">
              <a:latin typeface="HGP明朝B" panose="02020800000000000000" pitchFamily="18" charset="-128"/>
              <a:ea typeface="HGP明朝B" panose="02020800000000000000" pitchFamily="18" charset="-128"/>
            </a:rPr>
            <a:t>萩上</a:t>
          </a:r>
          <a:endParaRPr kumimoji="1" lang="en-US" altLang="ja-JP" sz="1800" b="0" kern="1200" dirty="0">
            <a:latin typeface="HGP明朝B" panose="02020800000000000000" pitchFamily="18" charset="-128"/>
            <a:ea typeface="HGP明朝B" panose="02020800000000000000" pitchFamily="18" charset="-128"/>
          </a:endParaRPr>
        </a:p>
        <a:p>
          <a:pPr lvl="0" algn="ctr" defTabSz="800100">
            <a:lnSpc>
              <a:spcPct val="90000"/>
            </a:lnSpc>
            <a:spcBef>
              <a:spcPct val="0"/>
            </a:spcBef>
            <a:spcAft>
              <a:spcPct val="35000"/>
            </a:spcAft>
          </a:pPr>
          <a:r>
            <a:rPr kumimoji="1" lang="ja-JP" altLang="en-US" sz="1800" b="0" kern="1200" dirty="0">
              <a:latin typeface="HGP明朝B" panose="02020800000000000000" pitchFamily="18" charset="-128"/>
              <a:ea typeface="HGP明朝B" panose="02020800000000000000" pitchFamily="18" charset="-128"/>
            </a:rPr>
            <a:t>山口</a:t>
          </a:r>
          <a:endParaRPr kumimoji="1" lang="en-US" altLang="ja-JP" sz="1800" b="0" kern="1200" dirty="0">
            <a:latin typeface="HGP明朝B" panose="02020800000000000000" pitchFamily="18" charset="-128"/>
            <a:ea typeface="HGP明朝B" panose="02020800000000000000" pitchFamily="18" charset="-128"/>
          </a:endParaRPr>
        </a:p>
      </dsp:txBody>
      <dsp:txXfrm>
        <a:off x="2871893" y="636693"/>
        <a:ext cx="2384213" cy="1463040"/>
      </dsp:txXfrm>
    </dsp:sp>
    <dsp:sp modelId="{73C074B2-CEAB-4280-B389-AD2607DB3E83}">
      <dsp:nvSpPr>
        <dsp:cNvPr id="0" name=""/>
        <dsp:cNvSpPr/>
      </dsp:nvSpPr>
      <dsp:spPr>
        <a:xfrm>
          <a:off x="3611541" y="2099733"/>
          <a:ext cx="3251200" cy="325120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kumimoji="1" lang="ja-JP" altLang="en-US" sz="1800" b="0" kern="1200" dirty="0">
              <a:latin typeface="HGP明朝B" panose="02020800000000000000" pitchFamily="18" charset="-128"/>
              <a:ea typeface="HGP明朝B" panose="02020800000000000000" pitchFamily="18" charset="-128"/>
            </a:rPr>
            <a:t>小林</a:t>
          </a:r>
          <a:endParaRPr kumimoji="1" lang="en-US" altLang="ja-JP" sz="1800" b="0" kern="1200" dirty="0">
            <a:latin typeface="HGP明朝B" panose="02020800000000000000" pitchFamily="18" charset="-128"/>
            <a:ea typeface="HGP明朝B" panose="02020800000000000000" pitchFamily="18" charset="-128"/>
          </a:endParaRPr>
        </a:p>
        <a:p>
          <a:pPr lvl="0" algn="ctr" defTabSz="800100">
            <a:lnSpc>
              <a:spcPct val="90000"/>
            </a:lnSpc>
            <a:spcBef>
              <a:spcPct val="0"/>
            </a:spcBef>
            <a:spcAft>
              <a:spcPct val="35000"/>
            </a:spcAft>
          </a:pPr>
          <a:r>
            <a:rPr kumimoji="1" lang="ja-JP" altLang="en-US" sz="1800" b="0" kern="1200" dirty="0">
              <a:latin typeface="HGP明朝B" panose="02020800000000000000" pitchFamily="18" charset="-128"/>
              <a:ea typeface="HGP明朝B" panose="02020800000000000000" pitchFamily="18" charset="-128"/>
            </a:rPr>
            <a:t>水野</a:t>
          </a:r>
          <a:endParaRPr kumimoji="1" lang="en-US" altLang="ja-JP" sz="1800" b="0" kern="1200" dirty="0">
            <a:latin typeface="HGP明朝B" panose="02020800000000000000" pitchFamily="18" charset="-128"/>
            <a:ea typeface="HGP明朝B" panose="02020800000000000000" pitchFamily="18" charset="-128"/>
          </a:endParaRPr>
        </a:p>
        <a:p>
          <a:pPr lvl="0" algn="ctr" defTabSz="800100">
            <a:lnSpc>
              <a:spcPct val="90000"/>
            </a:lnSpc>
            <a:spcBef>
              <a:spcPct val="0"/>
            </a:spcBef>
            <a:spcAft>
              <a:spcPct val="35000"/>
            </a:spcAft>
          </a:pPr>
          <a:r>
            <a:rPr kumimoji="1" lang="ja-JP" altLang="en-US" sz="1800" b="0" kern="1200" dirty="0">
              <a:latin typeface="HGP明朝B" panose="02020800000000000000" pitchFamily="18" charset="-128"/>
              <a:ea typeface="HGP明朝B" panose="02020800000000000000" pitchFamily="18" charset="-128"/>
            </a:rPr>
            <a:t>宮松</a:t>
          </a:r>
          <a:endParaRPr kumimoji="1" lang="en-US" altLang="ja-JP" sz="1800" b="0" kern="1200" dirty="0">
            <a:latin typeface="HGP明朝B" panose="02020800000000000000" pitchFamily="18" charset="-128"/>
            <a:ea typeface="HGP明朝B" panose="02020800000000000000" pitchFamily="18" charset="-128"/>
          </a:endParaRPr>
        </a:p>
      </dsp:txBody>
      <dsp:txXfrm>
        <a:off x="4605866" y="2939626"/>
        <a:ext cx="1950720" cy="1788160"/>
      </dsp:txXfrm>
    </dsp:sp>
    <dsp:sp modelId="{9A411632-3C84-4B2A-A2E9-C5A52263FEC0}">
      <dsp:nvSpPr>
        <dsp:cNvPr id="0" name=""/>
        <dsp:cNvSpPr/>
      </dsp:nvSpPr>
      <dsp:spPr>
        <a:xfrm>
          <a:off x="1265258" y="2099733"/>
          <a:ext cx="3251200" cy="3251200"/>
        </a:xfrm>
        <a:prstGeom prst="ellipse">
          <a:avLst/>
        </a:prstGeom>
        <a:solidFill>
          <a:srgbClr val="92D05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kumimoji="1" lang="ja-JP" altLang="en-US" sz="1800" b="0" kern="1200" dirty="0">
              <a:latin typeface="HGP明朝B" panose="02020800000000000000" pitchFamily="18" charset="-128"/>
              <a:ea typeface="HGP明朝B" panose="02020800000000000000" pitchFamily="18" charset="-128"/>
            </a:rPr>
            <a:t>伊地知</a:t>
          </a:r>
        </a:p>
      </dsp:txBody>
      <dsp:txXfrm>
        <a:off x="1571413" y="2939626"/>
        <a:ext cx="1950720" cy="17881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B2AC29-139F-4B75-85A9-6DB2E2263C9D}">
      <dsp:nvSpPr>
        <dsp:cNvPr id="0" name=""/>
        <dsp:cNvSpPr/>
      </dsp:nvSpPr>
      <dsp:spPr>
        <a:xfrm>
          <a:off x="585" y="442136"/>
          <a:ext cx="1892199" cy="813371"/>
        </a:xfrm>
        <a:prstGeom prst="roundRect">
          <a:avLst>
            <a:gd name="adj" fmla="val 10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a:latin typeface="HGP明朝B" panose="02020800000000000000" pitchFamily="18" charset="-128"/>
              <a:ea typeface="HGP明朝B" panose="02020800000000000000" pitchFamily="18" charset="-128"/>
            </a:rPr>
            <a:t>情報</a:t>
          </a:r>
        </a:p>
      </dsp:txBody>
      <dsp:txXfrm>
        <a:off x="24408" y="465959"/>
        <a:ext cx="1844553" cy="765725"/>
      </dsp:txXfrm>
    </dsp:sp>
    <dsp:sp modelId="{62274BF8-BDD5-4314-9225-68825E8424EC}">
      <dsp:nvSpPr>
        <dsp:cNvPr id="0" name=""/>
        <dsp:cNvSpPr/>
      </dsp:nvSpPr>
      <dsp:spPr>
        <a:xfrm>
          <a:off x="2028347" y="680725"/>
          <a:ext cx="287391" cy="336193"/>
        </a:xfrm>
        <a:prstGeom prst="rightArrow">
          <a:avLst>
            <a:gd name="adj1" fmla="val 60000"/>
            <a:gd name="adj2" fmla="val 50000"/>
          </a:avLst>
        </a:prstGeom>
        <a:solidFill>
          <a:schemeClr val="accent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kumimoji="1" lang="ja-JP" altLang="en-US" sz="1400" kern="1200"/>
        </a:p>
      </dsp:txBody>
      <dsp:txXfrm>
        <a:off x="2028347" y="747964"/>
        <a:ext cx="201174" cy="201715"/>
      </dsp:txXfrm>
    </dsp:sp>
    <dsp:sp modelId="{CBBF6D20-EC91-45F6-9896-8F22457FA358}">
      <dsp:nvSpPr>
        <dsp:cNvPr id="0" name=""/>
        <dsp:cNvSpPr/>
      </dsp:nvSpPr>
      <dsp:spPr>
        <a:xfrm>
          <a:off x="2435032" y="442136"/>
          <a:ext cx="2090065" cy="813371"/>
        </a:xfrm>
        <a:prstGeom prst="roundRect">
          <a:avLst>
            <a:gd name="adj" fmla="val 10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kumimoji="1" lang="ja-JP" altLang="en-US" sz="2300" kern="1200" dirty="0">
              <a:latin typeface="HGP明朝B" panose="02020800000000000000" pitchFamily="18" charset="-128"/>
              <a:ea typeface="HGP明朝B" panose="02020800000000000000" pitchFamily="18" charset="-128"/>
            </a:rPr>
            <a:t>感覚レジスタ</a:t>
          </a:r>
        </a:p>
      </dsp:txBody>
      <dsp:txXfrm>
        <a:off x="2458855" y="465959"/>
        <a:ext cx="2042419" cy="765725"/>
      </dsp:txXfrm>
    </dsp:sp>
    <dsp:sp modelId="{53869453-5932-470F-A4BC-DCBA3981C085}">
      <dsp:nvSpPr>
        <dsp:cNvPr id="0" name=""/>
        <dsp:cNvSpPr/>
      </dsp:nvSpPr>
      <dsp:spPr>
        <a:xfrm>
          <a:off x="4660660" y="680725"/>
          <a:ext cx="287391" cy="336193"/>
        </a:xfrm>
        <a:prstGeom prst="rightArrow">
          <a:avLst>
            <a:gd name="adj1" fmla="val 60000"/>
            <a:gd name="adj2" fmla="val 50000"/>
          </a:avLst>
        </a:prstGeom>
        <a:solidFill>
          <a:schemeClr val="accent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kumimoji="1" lang="ja-JP" altLang="en-US" sz="1400" kern="1200"/>
        </a:p>
      </dsp:txBody>
      <dsp:txXfrm>
        <a:off x="4660660" y="747964"/>
        <a:ext cx="201174" cy="201715"/>
      </dsp:txXfrm>
    </dsp:sp>
    <dsp:sp modelId="{7C776EDF-5F1B-43CC-AFD6-FF4DC347448E}">
      <dsp:nvSpPr>
        <dsp:cNvPr id="0" name=""/>
        <dsp:cNvSpPr/>
      </dsp:nvSpPr>
      <dsp:spPr>
        <a:xfrm>
          <a:off x="5067346" y="442136"/>
          <a:ext cx="1771454" cy="813371"/>
        </a:xfrm>
        <a:prstGeom prst="roundRect">
          <a:avLst>
            <a:gd name="adj" fmla="val 10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ja-JP" altLang="en-US" sz="2200" kern="1200" dirty="0">
              <a:latin typeface="HGP明朝B" panose="02020800000000000000" pitchFamily="18" charset="-128"/>
              <a:ea typeface="HGP明朝B" panose="02020800000000000000" pitchFamily="18" charset="-128"/>
            </a:rPr>
            <a:t>短期記憶</a:t>
          </a:r>
        </a:p>
      </dsp:txBody>
      <dsp:txXfrm>
        <a:off x="5091169" y="465959"/>
        <a:ext cx="1723808" cy="765725"/>
      </dsp:txXfrm>
    </dsp:sp>
    <dsp:sp modelId="{47583CE9-6180-4258-838B-24A38082108D}">
      <dsp:nvSpPr>
        <dsp:cNvPr id="0" name=""/>
        <dsp:cNvSpPr/>
      </dsp:nvSpPr>
      <dsp:spPr>
        <a:xfrm>
          <a:off x="6974362" y="680725"/>
          <a:ext cx="287391" cy="336193"/>
        </a:xfrm>
        <a:prstGeom prst="rightArrow">
          <a:avLst>
            <a:gd name="adj1" fmla="val 60000"/>
            <a:gd name="adj2" fmla="val 50000"/>
          </a:avLst>
        </a:prstGeom>
        <a:solidFill>
          <a:schemeClr val="accent2">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kumimoji="1" lang="ja-JP" altLang="en-US" sz="1400" kern="1200"/>
        </a:p>
      </dsp:txBody>
      <dsp:txXfrm>
        <a:off x="6974362" y="747964"/>
        <a:ext cx="201174" cy="201715"/>
      </dsp:txXfrm>
    </dsp:sp>
    <dsp:sp modelId="{63FD2F14-645F-4863-81FE-C7DF4D754297}">
      <dsp:nvSpPr>
        <dsp:cNvPr id="0" name=""/>
        <dsp:cNvSpPr/>
      </dsp:nvSpPr>
      <dsp:spPr>
        <a:xfrm>
          <a:off x="7381048" y="442136"/>
          <a:ext cx="1588663" cy="813371"/>
        </a:xfrm>
        <a:prstGeom prst="roundRect">
          <a:avLst>
            <a:gd name="adj" fmla="val 10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ja-JP" altLang="en-US" sz="2200" kern="1200" dirty="0">
              <a:latin typeface="HGP明朝B" panose="02020800000000000000" pitchFamily="18" charset="-128"/>
              <a:ea typeface="HGP明朝B" panose="02020800000000000000" pitchFamily="18" charset="-128"/>
            </a:rPr>
            <a:t>長期記憶</a:t>
          </a:r>
        </a:p>
      </dsp:txBody>
      <dsp:txXfrm>
        <a:off x="7404871" y="465959"/>
        <a:ext cx="1541017" cy="7657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EA7809E3-4333-2C43-86FE-5C2CAC9A61B7}" type="datetimeFigureOut">
              <a:rPr kumimoji="1" lang="en-US" altLang="ja-JP" smtClean="0"/>
              <a:t>12/14/2016</a:t>
            </a:fld>
            <a:endParaRPr kumimoji="1" lang="ja-JP" altLang="en-US"/>
          </a:p>
        </p:txBody>
      </p:sp>
      <p:sp>
        <p:nvSpPr>
          <p:cNvPr id="4" name="フッター プレースホルダー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DAE19BA0-2033-FB43-A4F3-97F594B5F51B}" type="slidenum">
              <a:rPr kumimoji="1" lang="en-US" altLang="ja-JP" smtClean="0"/>
              <a:t>‹#›</a:t>
            </a:fld>
            <a:endParaRPr kumimoji="1" lang="ja-JP" altLang="en-US"/>
          </a:p>
        </p:txBody>
      </p:sp>
    </p:spTree>
    <p:extLst>
      <p:ext uri="{BB962C8B-B14F-4D97-AF65-F5344CB8AC3E}">
        <p14:creationId xmlns:p14="http://schemas.microsoft.com/office/powerpoint/2010/main" val="5420150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FB900E9C-407D-4AA4-B6CA-3D80730C151C}" type="datetimeFigureOut">
              <a:rPr kumimoji="1" lang="ja-JP" altLang="en-US" smtClean="0"/>
              <a:t>2016/12/14</a:t>
            </a:fld>
            <a:endParaRPr kumimoji="1" lang="ja-JP" altLang="en-US"/>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61C2283-6DB9-498F-A641-55ED68DECD7F}" type="slidenum">
              <a:rPr kumimoji="1" lang="ja-JP" altLang="en-US" smtClean="0"/>
              <a:t>‹#›</a:t>
            </a:fld>
            <a:endParaRPr kumimoji="1" lang="ja-JP" altLang="en-US"/>
          </a:p>
        </p:txBody>
      </p:sp>
    </p:spTree>
    <p:extLst>
      <p:ext uri="{BB962C8B-B14F-4D97-AF65-F5344CB8AC3E}">
        <p14:creationId xmlns:p14="http://schemas.microsoft.com/office/powerpoint/2010/main" val="20182118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現状としてこんなに炎上は研究されているけど広告は扱っていない</a:t>
            </a:r>
          </a:p>
        </p:txBody>
      </p:sp>
      <p:sp>
        <p:nvSpPr>
          <p:cNvPr id="4" name="スライド番号プレースホルダー 3"/>
          <p:cNvSpPr>
            <a:spLocks noGrp="1"/>
          </p:cNvSpPr>
          <p:nvPr>
            <p:ph type="sldNum" sz="quarter" idx="10"/>
          </p:nvPr>
        </p:nvSpPr>
        <p:spPr/>
        <p:txBody>
          <a:bodyPr/>
          <a:lstStyle/>
          <a:p>
            <a:fld id="{8360F902-74CF-4EE1-AD54-30FEE2455817}" type="slidenum">
              <a:rPr kumimoji="1" lang="ja-JP" altLang="en-US" smtClean="0"/>
              <a:t>3</a:t>
            </a:fld>
            <a:endParaRPr kumimoji="1" lang="ja-JP" altLang="en-US"/>
          </a:p>
        </p:txBody>
      </p:sp>
    </p:spTree>
    <p:extLst>
      <p:ext uri="{BB962C8B-B14F-4D97-AF65-F5344CB8AC3E}">
        <p14:creationId xmlns:p14="http://schemas.microsoft.com/office/powerpoint/2010/main" val="1480483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23</a:t>
            </a:fld>
            <a:endParaRPr kumimoji="1" lang="ja-JP" altLang="en-US"/>
          </a:p>
        </p:txBody>
      </p:sp>
    </p:spTree>
    <p:extLst>
      <p:ext uri="{BB962C8B-B14F-4D97-AF65-F5344CB8AC3E}">
        <p14:creationId xmlns:p14="http://schemas.microsoft.com/office/powerpoint/2010/main" val="3135282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実際の例がある</a:t>
            </a:r>
          </a:p>
          <a:p>
            <a:endParaRPr kumimoji="1" lang="ja-JP" altLang="en-US" dirty="0"/>
          </a:p>
          <a:p>
            <a:r>
              <a:rPr kumimoji="1" lang="ja-JP" altLang="en-US" dirty="0"/>
              <a:t>最近話題となった日清の</a:t>
            </a:r>
            <a:r>
              <a:rPr kumimoji="1" lang="en-US" altLang="ja-JP" dirty="0"/>
              <a:t>CM</a:t>
            </a:r>
            <a:r>
              <a:rPr kumimoji="1" lang="ja-JP" altLang="en-US" dirty="0"/>
              <a:t>事例でみてみる</a:t>
            </a:r>
          </a:p>
        </p:txBody>
      </p:sp>
      <p:sp>
        <p:nvSpPr>
          <p:cNvPr id="4" name="スライド番号プレースホルダー 3"/>
          <p:cNvSpPr>
            <a:spLocks noGrp="1"/>
          </p:cNvSpPr>
          <p:nvPr>
            <p:ph type="sldNum" sz="quarter" idx="10"/>
          </p:nvPr>
        </p:nvSpPr>
        <p:spPr/>
        <p:txBody>
          <a:bodyPr/>
          <a:lstStyle/>
          <a:p>
            <a:fld id="{8360F902-74CF-4EE1-AD54-30FEE2455817}" type="slidenum">
              <a:rPr kumimoji="1" lang="ja-JP" altLang="en-US" smtClean="0"/>
              <a:t>26</a:t>
            </a:fld>
            <a:endParaRPr kumimoji="1" lang="ja-JP" altLang="en-US"/>
          </a:p>
        </p:txBody>
      </p:sp>
    </p:spTree>
    <p:extLst>
      <p:ext uri="{BB962C8B-B14F-4D97-AF65-F5344CB8AC3E}">
        <p14:creationId xmlns:p14="http://schemas.microsoft.com/office/powerpoint/2010/main" val="856295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「真摯に受け止める」＝責任を感じる</a:t>
            </a:r>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27</a:t>
            </a:fld>
            <a:endParaRPr kumimoji="1" lang="ja-JP" altLang="en-US"/>
          </a:p>
        </p:txBody>
      </p:sp>
    </p:spTree>
    <p:extLst>
      <p:ext uri="{BB962C8B-B14F-4D97-AF65-F5344CB8AC3E}">
        <p14:creationId xmlns:p14="http://schemas.microsoft.com/office/powerpoint/2010/main" val="3330452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ある意見に対して反論がある</a:t>
            </a:r>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29</a:t>
            </a:fld>
            <a:endParaRPr kumimoji="1" lang="ja-JP" altLang="en-US"/>
          </a:p>
        </p:txBody>
      </p:sp>
    </p:spTree>
    <p:extLst>
      <p:ext uri="{BB962C8B-B14F-4D97-AF65-F5344CB8AC3E}">
        <p14:creationId xmlns:p14="http://schemas.microsoft.com/office/powerpoint/2010/main" val="3585146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そこから考えた問題がこちら</a:t>
            </a:r>
          </a:p>
          <a:p>
            <a:endParaRPr lang="en-US" altLang="ja-JP" dirty="0"/>
          </a:p>
          <a:p>
            <a:r>
              <a:rPr lang="ja-JP" altLang="en-US">
                <a:solidFill>
                  <a:prstClr val="black"/>
                </a:solidFill>
                <a:latin typeface="+mj-ea"/>
              </a:rPr>
              <a:t>ＣＭの炎上は場合によって変わる</a:t>
            </a:r>
            <a:endParaRPr lang="en-US" altLang="ja-JP" dirty="0">
              <a:solidFill>
                <a:prstClr val="black"/>
              </a:solidFill>
              <a:latin typeface="+mj-ea"/>
            </a:endParaRPr>
          </a:p>
          <a:p>
            <a:r>
              <a:rPr lang="ja-JP" altLang="en-US">
                <a:solidFill>
                  <a:srgbClr val="FF0000"/>
                </a:solidFill>
                <a:latin typeface="+mj-ea"/>
              </a:rPr>
              <a:t>対応の難しさ</a:t>
            </a:r>
            <a:r>
              <a:rPr lang="ja-JP" altLang="en-US">
                <a:solidFill>
                  <a:prstClr val="black"/>
                </a:solidFill>
                <a:latin typeface="+mj-ea"/>
              </a:rPr>
              <a:t>があるのでは。</a:t>
            </a:r>
            <a:endParaRPr lang="en-US" altLang="ja-JP" dirty="0">
              <a:solidFill>
                <a:srgbClr val="FF0000"/>
              </a:solidFill>
              <a:latin typeface="+mj-ea"/>
            </a:endParaRPr>
          </a:p>
          <a:p>
            <a:endParaRPr lang="en-US" altLang="ja-JP" dirty="0"/>
          </a:p>
        </p:txBody>
      </p:sp>
      <p:sp>
        <p:nvSpPr>
          <p:cNvPr id="4" name="スライド番号プレースホルダー 3"/>
          <p:cNvSpPr>
            <a:spLocks noGrp="1"/>
          </p:cNvSpPr>
          <p:nvPr>
            <p:ph type="sldNum" sz="quarter" idx="10"/>
          </p:nvPr>
        </p:nvSpPr>
        <p:spPr/>
        <p:txBody>
          <a:bodyPr/>
          <a:lstStyle/>
          <a:p>
            <a:fld id="{8360F902-74CF-4EE1-AD54-30FEE2455817}" type="slidenum">
              <a:rPr kumimoji="1" lang="ja-JP" altLang="en-US" smtClean="0"/>
              <a:t>30</a:t>
            </a:fld>
            <a:endParaRPr kumimoji="1" lang="ja-JP" altLang="en-US"/>
          </a:p>
        </p:txBody>
      </p:sp>
    </p:spTree>
    <p:extLst>
      <p:ext uri="{BB962C8B-B14F-4D97-AF65-F5344CB8AC3E}">
        <p14:creationId xmlns:p14="http://schemas.microsoft.com/office/powerpoint/2010/main" val="39075806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心理学的にすぐ謝る人の特徴がこんな感じなんだけど人じゃない企業も同じことやっても意味あるの？</a:t>
            </a:r>
          </a:p>
        </p:txBody>
      </p:sp>
      <p:sp>
        <p:nvSpPr>
          <p:cNvPr id="4" name="スライド番号プレースホルダー 3"/>
          <p:cNvSpPr>
            <a:spLocks noGrp="1"/>
          </p:cNvSpPr>
          <p:nvPr>
            <p:ph type="sldNum" sz="quarter" idx="10"/>
          </p:nvPr>
        </p:nvSpPr>
        <p:spPr/>
        <p:txBody>
          <a:bodyPr/>
          <a:lstStyle/>
          <a:p>
            <a:fld id="{8360F902-74CF-4EE1-AD54-30FEE2455817}" type="slidenum">
              <a:rPr kumimoji="1" lang="ja-JP" altLang="en-US" smtClean="0"/>
              <a:t>38</a:t>
            </a:fld>
            <a:endParaRPr kumimoji="1" lang="ja-JP" altLang="en-US"/>
          </a:p>
        </p:txBody>
      </p:sp>
    </p:spTree>
    <p:extLst>
      <p:ext uri="{BB962C8B-B14F-4D97-AF65-F5344CB8AC3E}">
        <p14:creationId xmlns:p14="http://schemas.microsoft.com/office/powerpoint/2010/main" val="2762247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41</a:t>
            </a:fld>
            <a:endParaRPr kumimoji="1" lang="ja-JP" altLang="en-US"/>
          </a:p>
        </p:txBody>
      </p:sp>
    </p:spTree>
    <p:extLst>
      <p:ext uri="{BB962C8B-B14F-4D97-AF65-F5344CB8AC3E}">
        <p14:creationId xmlns:p14="http://schemas.microsoft.com/office/powerpoint/2010/main" val="29190127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反射タイプ</a:t>
            </a:r>
            <a:endParaRPr kumimoji="1" lang="en-US" altLang="ja-JP" dirty="0"/>
          </a:p>
          <a:p>
            <a:r>
              <a:rPr kumimoji="1" lang="ja-JP" altLang="en-US" dirty="0"/>
              <a:t>　とりあえず被害者の怒りを鎮めようとする</a:t>
            </a:r>
            <a:endParaRPr kumimoji="1" lang="en-US" altLang="ja-JP" dirty="0"/>
          </a:p>
          <a:p>
            <a:r>
              <a:rPr kumimoji="1" lang="ja-JP" altLang="en-US" dirty="0"/>
              <a:t>→必ずしも負事象に対する責任と罰を受けるという意思表示ではない。</a:t>
            </a:r>
          </a:p>
          <a:p>
            <a:r>
              <a:rPr lang="ja-JP" altLang="en-US" dirty="0"/>
              <a:t>Ｐ</a:t>
            </a:r>
            <a:r>
              <a:rPr lang="en-US" altLang="ja-JP"/>
              <a:t>146</a:t>
            </a:r>
            <a:r>
              <a:rPr lang="ja-JP" altLang="en-US"/>
              <a:t>、</a:t>
            </a:r>
            <a:r>
              <a:rPr lang="en-US" altLang="ja-JP"/>
              <a:t>130</a:t>
            </a:r>
            <a:r>
              <a:rPr lang="ja-JP" altLang="en-US"/>
              <a:t>、</a:t>
            </a:r>
            <a:r>
              <a:rPr lang="en-US" altLang="ja-JP"/>
              <a:t>141</a:t>
            </a:r>
            <a:r>
              <a:rPr lang="ja-JP" altLang="en-US"/>
              <a:t>、</a:t>
            </a:r>
            <a:r>
              <a:rPr lang="en-US" altLang="ja-JP"/>
              <a:t>156</a:t>
            </a:r>
            <a:endParaRPr lang="ja-JP" altLang="en-US" dirty="0"/>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43</a:t>
            </a:fld>
            <a:endParaRPr kumimoji="1" lang="ja-JP" altLang="en-US"/>
          </a:p>
        </p:txBody>
      </p:sp>
    </p:spTree>
    <p:extLst>
      <p:ext uri="{BB962C8B-B14F-4D97-AF65-F5344CB8AC3E}">
        <p14:creationId xmlns:p14="http://schemas.microsoft.com/office/powerpoint/2010/main" val="8298593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44</a:t>
            </a:fld>
            <a:endParaRPr kumimoji="1" lang="ja-JP" altLang="en-US"/>
          </a:p>
        </p:txBody>
      </p:sp>
    </p:spTree>
    <p:extLst>
      <p:ext uri="{BB962C8B-B14F-4D97-AF65-F5344CB8AC3E}">
        <p14:creationId xmlns:p14="http://schemas.microsoft.com/office/powerpoint/2010/main" val="18758398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指摘かクレームかで対応が変わる→その後悪い結果になるかいい結果になるか</a:t>
            </a:r>
          </a:p>
          <a:p>
            <a:r>
              <a:rPr kumimoji="1" lang="ja-JP" altLang="en-US" dirty="0"/>
              <a:t>コンセプトか違う新しい対応の提案</a:t>
            </a:r>
          </a:p>
          <a:p>
            <a:endParaRPr kumimoji="1" lang="ja-JP" altLang="en-US" dirty="0"/>
          </a:p>
          <a:p>
            <a:r>
              <a:rPr lang="ja-JP" altLang="en-US" dirty="0"/>
              <a:t>不</a:t>
            </a:r>
            <a:r>
              <a:rPr lang="ja-JP" altLang="en-US"/>
              <a:t>快感の増減の話</a:t>
            </a:r>
            <a:r>
              <a:rPr lang="ja-JP" altLang="en-US" dirty="0"/>
              <a:t>　</a:t>
            </a:r>
            <a:r>
              <a:rPr lang="ja-JP" altLang="en-US"/>
              <a:t>謝罪の有効性の論文の図より</a:t>
            </a:r>
            <a:endParaRPr lang="en-US" altLang="ja-JP" dirty="0"/>
          </a:p>
          <a:p>
            <a:endParaRPr lang="en-US" altLang="ja-JP" dirty="0"/>
          </a:p>
          <a:p>
            <a:r>
              <a:rPr lang="ja-JP" altLang="en-US"/>
              <a:t>謝罪すると攻撃性が和らぐけど不快感は残る</a:t>
            </a:r>
            <a:endParaRPr kumimoji="1" lang="ja-JP" altLang="en-US" dirty="0"/>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45</a:t>
            </a:fld>
            <a:endParaRPr kumimoji="1" lang="ja-JP" altLang="en-US"/>
          </a:p>
        </p:txBody>
      </p:sp>
    </p:spTree>
    <p:extLst>
      <p:ext uri="{BB962C8B-B14F-4D97-AF65-F5344CB8AC3E}">
        <p14:creationId xmlns:p14="http://schemas.microsoft.com/office/powerpoint/2010/main" val="182721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炎上の定義</a:t>
            </a:r>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5</a:t>
            </a:fld>
            <a:endParaRPr kumimoji="1" lang="ja-JP" altLang="en-US"/>
          </a:p>
        </p:txBody>
      </p:sp>
    </p:spTree>
    <p:extLst>
      <p:ext uri="{BB962C8B-B14F-4D97-AF65-F5344CB8AC3E}">
        <p14:creationId xmlns:p14="http://schemas.microsoft.com/office/powerpoint/2010/main" val="1526026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52</a:t>
            </a:fld>
            <a:endParaRPr kumimoji="1" lang="ja-JP" altLang="en-US"/>
          </a:p>
        </p:txBody>
      </p:sp>
    </p:spTree>
    <p:extLst>
      <p:ext uri="{BB962C8B-B14F-4D97-AF65-F5344CB8AC3E}">
        <p14:creationId xmlns:p14="http://schemas.microsoft.com/office/powerpoint/2010/main" val="2877166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7</a:t>
            </a:fld>
            <a:endParaRPr kumimoji="1" lang="ja-JP" altLang="en-US"/>
          </a:p>
        </p:txBody>
      </p:sp>
    </p:spTree>
    <p:extLst>
      <p:ext uri="{BB962C8B-B14F-4D97-AF65-F5344CB8AC3E}">
        <p14:creationId xmlns:p14="http://schemas.microsoft.com/office/powerpoint/2010/main" val="3101670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実際炎上に参加する人って少ない</a:t>
            </a:r>
            <a:endParaRPr kumimoji="1" lang="en-US" altLang="ja-JP" dirty="0"/>
          </a:p>
          <a:p>
            <a:r>
              <a:rPr kumimoji="1" lang="ja-JP" altLang="en-US" dirty="0"/>
              <a:t>そんな少ない人間に対して謝るのはおかしい</a:t>
            </a:r>
          </a:p>
        </p:txBody>
      </p:sp>
      <p:sp>
        <p:nvSpPr>
          <p:cNvPr id="4" name="スライド番号プレースホルダー 3"/>
          <p:cNvSpPr>
            <a:spLocks noGrp="1"/>
          </p:cNvSpPr>
          <p:nvPr>
            <p:ph type="sldNum" sz="quarter" idx="10"/>
          </p:nvPr>
        </p:nvSpPr>
        <p:spPr/>
        <p:txBody>
          <a:bodyPr/>
          <a:lstStyle/>
          <a:p>
            <a:fld id="{8360F902-74CF-4EE1-AD54-30FEE2455817}" type="slidenum">
              <a:rPr kumimoji="1" lang="ja-JP" altLang="en-US" smtClean="0"/>
              <a:t>8</a:t>
            </a:fld>
            <a:endParaRPr kumimoji="1" lang="ja-JP" altLang="en-US"/>
          </a:p>
        </p:txBody>
      </p:sp>
    </p:spTree>
    <p:extLst>
      <p:ext uri="{BB962C8B-B14F-4D97-AF65-F5344CB8AC3E}">
        <p14:creationId xmlns:p14="http://schemas.microsoft.com/office/powerpoint/2010/main" val="3335523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特に不足しているのが炎上後の研究で炎上したら謝るのが一番的なことしかどこも言ってないよ</a:t>
            </a:r>
            <a:endParaRPr kumimoji="1" lang="en-US" altLang="ja-JP" dirty="0"/>
          </a:p>
          <a:p>
            <a:endParaRPr kumimoji="1" lang="en-US" altLang="ja-JP" dirty="0"/>
          </a:p>
          <a:p>
            <a:r>
              <a:rPr kumimoji="1" lang="ja-JP" altLang="en-US" dirty="0"/>
              <a:t>対象も明確にする</a:t>
            </a:r>
            <a:endParaRPr kumimoji="1" lang="en-US" altLang="ja-JP" dirty="0"/>
          </a:p>
          <a:p>
            <a:r>
              <a:rPr kumimoji="1" lang="ja-JP" altLang="en-US" dirty="0"/>
              <a:t>この発言は誰が言ってるのか</a:t>
            </a:r>
          </a:p>
        </p:txBody>
      </p:sp>
      <p:sp>
        <p:nvSpPr>
          <p:cNvPr id="4" name="スライド番号プレースホルダー 3"/>
          <p:cNvSpPr>
            <a:spLocks noGrp="1"/>
          </p:cNvSpPr>
          <p:nvPr>
            <p:ph type="sldNum" sz="quarter" idx="10"/>
          </p:nvPr>
        </p:nvSpPr>
        <p:spPr/>
        <p:txBody>
          <a:bodyPr/>
          <a:lstStyle/>
          <a:p>
            <a:fld id="{8360F902-74CF-4EE1-AD54-30FEE2455817}" type="slidenum">
              <a:rPr kumimoji="1" lang="ja-JP" altLang="en-US" smtClean="0"/>
              <a:t>10</a:t>
            </a:fld>
            <a:endParaRPr kumimoji="1" lang="ja-JP" altLang="en-US"/>
          </a:p>
        </p:txBody>
      </p:sp>
    </p:spTree>
    <p:extLst>
      <p:ext uri="{BB962C8B-B14F-4D97-AF65-F5344CB8AC3E}">
        <p14:creationId xmlns:p14="http://schemas.microsoft.com/office/powerpoint/2010/main" val="3372220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広告の話</a:t>
            </a:r>
            <a:endParaRPr kumimoji="1" lang="en-US" altLang="ja-JP" dirty="0"/>
          </a:p>
          <a:p>
            <a:r>
              <a:rPr kumimoji="1" lang="ja-JP" altLang="en-US" dirty="0"/>
              <a:t>対処法の少なさ</a:t>
            </a:r>
            <a:endParaRPr kumimoji="1" lang="en-US" altLang="ja-JP" dirty="0"/>
          </a:p>
          <a:p>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u="sng" kern="1200" dirty="0">
                <a:solidFill>
                  <a:schemeClr val="tx1"/>
                </a:solidFill>
                <a:latin typeface="+mj-ea"/>
                <a:ea typeface="+mn-ea"/>
                <a:cs typeface="+mn-cs"/>
              </a:rPr>
              <a:t>しかし、</a:t>
            </a:r>
            <a:r>
              <a:rPr kumimoji="1" lang="ja-JP" altLang="en-US" sz="1200" u="sng" kern="1200" dirty="0">
                <a:solidFill>
                  <a:srgbClr val="FF0000"/>
                </a:solidFill>
                <a:latin typeface="+mj-ea"/>
                <a:ea typeface="+mn-ea"/>
                <a:cs typeface="+mn-cs"/>
              </a:rPr>
              <a:t>謝罪するべきなのか</a:t>
            </a:r>
            <a:r>
              <a:rPr kumimoji="1" lang="ja-JP" altLang="en-US" sz="1200" u="sng" kern="1200" dirty="0">
                <a:solidFill>
                  <a:schemeClr val="tx1"/>
                </a:solidFill>
                <a:latin typeface="+mj-ea"/>
                <a:ea typeface="+mn-ea"/>
                <a:cs typeface="+mn-cs"/>
              </a:rPr>
              <a:t>という疑問が浮かんだ</a:t>
            </a:r>
          </a:p>
          <a:p>
            <a:endParaRPr kumimoji="1" lang="ja-JP" altLang="en-US" dirty="0"/>
          </a:p>
        </p:txBody>
      </p:sp>
      <p:sp>
        <p:nvSpPr>
          <p:cNvPr id="4" name="スライド番号プレースホルダー 3"/>
          <p:cNvSpPr>
            <a:spLocks noGrp="1"/>
          </p:cNvSpPr>
          <p:nvPr>
            <p:ph type="sldNum" sz="quarter" idx="10"/>
          </p:nvPr>
        </p:nvSpPr>
        <p:spPr/>
        <p:txBody>
          <a:bodyPr/>
          <a:lstStyle/>
          <a:p>
            <a:fld id="{7D3D3BBA-EF83-4744-9790-191BE8597050}" type="slidenum">
              <a:rPr kumimoji="1" lang="ja-JP" altLang="en-US" smtClean="0"/>
              <a:t>11</a:t>
            </a:fld>
            <a:endParaRPr kumimoji="1" lang="ja-JP" altLang="en-US"/>
          </a:p>
        </p:txBody>
      </p:sp>
    </p:spTree>
    <p:extLst>
      <p:ext uri="{BB962C8B-B14F-4D97-AF65-F5344CB8AC3E}">
        <p14:creationId xmlns:p14="http://schemas.microsoft.com/office/powerpoint/2010/main" val="2260332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広告</a:t>
            </a:r>
            <a:endParaRPr kumimoji="1" lang="en-US" altLang="ja-JP" dirty="0"/>
          </a:p>
          <a:p>
            <a:r>
              <a:rPr kumimoji="1" lang="ja-JP" altLang="en-US" dirty="0"/>
              <a:t>不祥事</a:t>
            </a:r>
            <a:endParaRPr kumimoji="1" lang="en-US" altLang="ja-JP" dirty="0"/>
          </a:p>
          <a:p>
            <a:r>
              <a:rPr kumimoji="1" lang="ja-JP" altLang="en-US" dirty="0"/>
              <a:t>失言</a:t>
            </a:r>
            <a:endParaRPr kumimoji="1" lang="en-US" altLang="ja-JP" dirty="0"/>
          </a:p>
          <a:p>
            <a:r>
              <a:rPr kumimoji="1" lang="ja-JP" altLang="en-US" dirty="0"/>
              <a:t>スキャンダル</a:t>
            </a:r>
            <a:endParaRPr kumimoji="1" lang="en-US" altLang="ja-JP" dirty="0"/>
          </a:p>
          <a:p>
            <a:endParaRPr kumimoji="1" lang="en-US" altLang="ja-JP" dirty="0"/>
          </a:p>
          <a:p>
            <a:endParaRPr kumimoji="1" lang="en-US" altLang="ja-JP" dirty="0"/>
          </a:p>
          <a:p>
            <a:r>
              <a:rPr kumimoji="1" lang="ja-JP" altLang="en-US" dirty="0"/>
              <a:t>広告　</a:t>
            </a:r>
            <a:endParaRPr kumimoji="1" lang="en-US" altLang="ja-JP" dirty="0"/>
          </a:p>
          <a:p>
            <a:r>
              <a:rPr kumimoji="1" lang="ja-JP" altLang="en-US" dirty="0"/>
              <a:t>掲示板</a:t>
            </a:r>
            <a:endParaRPr kumimoji="1" lang="en-US" altLang="ja-JP" dirty="0"/>
          </a:p>
          <a:p>
            <a:r>
              <a:rPr kumimoji="1" lang="ja-JP" altLang="en-US" dirty="0"/>
              <a:t>番組</a:t>
            </a:r>
            <a:endParaRPr kumimoji="1" lang="en-US" altLang="ja-JP" dirty="0"/>
          </a:p>
          <a:p>
            <a:r>
              <a:rPr kumimoji="1" lang="en-US" altLang="ja-JP" dirty="0"/>
              <a:t>SNS</a:t>
            </a:r>
          </a:p>
          <a:p>
            <a:r>
              <a:rPr kumimoji="1" lang="ja-JP" altLang="en-US" dirty="0"/>
              <a:t>ブログ</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17</a:t>
            </a:fld>
            <a:endParaRPr kumimoji="1" lang="ja-JP" altLang="en-US"/>
          </a:p>
        </p:txBody>
      </p:sp>
    </p:spTree>
    <p:extLst>
      <p:ext uri="{BB962C8B-B14F-4D97-AF65-F5344CB8AC3E}">
        <p14:creationId xmlns:p14="http://schemas.microsoft.com/office/powerpoint/2010/main" val="699696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企業はＣＭを届けたい</a:t>
            </a:r>
            <a:endParaRPr kumimoji="1" lang="en-US" altLang="ja-JP" dirty="0"/>
          </a:p>
          <a:p>
            <a:r>
              <a:rPr kumimoji="1" lang="ja-JP" altLang="en-US" dirty="0"/>
              <a:t>だから上記を活用する</a:t>
            </a:r>
            <a:endParaRPr kumimoji="1" lang="en-US" altLang="ja-JP" dirty="0"/>
          </a:p>
          <a:p>
            <a:r>
              <a:rPr kumimoji="1" lang="ja-JP" altLang="en-US" dirty="0"/>
              <a:t>しかし、視聴者の中に不快に感じる人が出てくる</a:t>
            </a:r>
            <a:endParaRPr kumimoji="1" lang="en-US" altLang="ja-JP" dirty="0"/>
          </a:p>
        </p:txBody>
      </p:sp>
      <p:sp>
        <p:nvSpPr>
          <p:cNvPr id="4" name="スライド番号プレースホルダー 3"/>
          <p:cNvSpPr>
            <a:spLocks noGrp="1"/>
          </p:cNvSpPr>
          <p:nvPr>
            <p:ph type="sldNum" sz="quarter" idx="10"/>
          </p:nvPr>
        </p:nvSpPr>
        <p:spPr/>
        <p:txBody>
          <a:bodyPr/>
          <a:lstStyle/>
          <a:p>
            <a:fld id="{261C2283-6DB9-498F-A641-55ED68DECD7F}" type="slidenum">
              <a:rPr kumimoji="1" lang="ja-JP" altLang="en-US" smtClean="0"/>
              <a:t>18</a:t>
            </a:fld>
            <a:endParaRPr kumimoji="1" lang="ja-JP" altLang="en-US"/>
          </a:p>
        </p:txBody>
      </p:sp>
    </p:spTree>
    <p:extLst>
      <p:ext uri="{BB962C8B-B14F-4D97-AF65-F5344CB8AC3E}">
        <p14:creationId xmlns:p14="http://schemas.microsoft.com/office/powerpoint/2010/main" val="2179502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そんなのが面白いから今回は</a:t>
            </a:r>
            <a:r>
              <a:rPr kumimoji="1" lang="en-US" altLang="ja-JP" dirty="0"/>
              <a:t>CM</a:t>
            </a:r>
            <a:r>
              <a:rPr kumimoji="1" lang="ja-JP" altLang="en-US" dirty="0"/>
              <a:t>を研究してみようと思う</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8360F902-74CF-4EE1-AD54-30FEE2455817}" type="slidenum">
              <a:rPr kumimoji="1" lang="ja-JP" altLang="en-US" smtClean="0"/>
              <a:t>20</a:t>
            </a:fld>
            <a:endParaRPr kumimoji="1" lang="ja-JP" altLang="en-US"/>
          </a:p>
        </p:txBody>
      </p:sp>
    </p:spTree>
    <p:extLst>
      <p:ext uri="{BB962C8B-B14F-4D97-AF65-F5344CB8AC3E}">
        <p14:creationId xmlns:p14="http://schemas.microsoft.com/office/powerpoint/2010/main" val="282337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8BD41FD9-7A5E-4713-8159-812603891C45}"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FE2CA7F-DD59-4ABF-AAEB-31E29817892C}"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FE2CA7F-DD59-4ABF-AAEB-31E29817892C}"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D4DB825-D150-452B-9128-F184C0982BD0}"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2FE584DF-0CC7-421B-A33A-11AC674A7A90}"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EE7BEE2A-1124-4B7A-B5D9-7B2F979286A9}"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A856BAE-4786-4B50-9F9A-7339EDD3EE6B}"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10A35C61-1452-4764-90A7-8F96BE908FC6}"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34F3A4-9A9A-4057-8D04-2250761BFCE1}"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4FE2CA7F-DD59-4ABF-AAEB-31E29817892C}"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7BF42AE3-BC30-45C9-8810-6063B0D60242}"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2CA7F-DD59-4ABF-AAEB-31E29817892C}" type="datetime1">
              <a:rPr lang="ja-JP" altLang="en-US" smtClean="0">
                <a:solidFill>
                  <a:prstClr val="black">
                    <a:tint val="75000"/>
                  </a:prstClr>
                </a:solidFill>
              </a:rPr>
              <a:pPr/>
              <a:t>2016/12/14</a:t>
            </a:fld>
            <a:endParaRPr lang="ja-JP"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58580003"/>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2.jpg"/></Relationships>
</file>

<file path=ppt/slides/_rels/slide2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5.png"/><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hyperlink" Target="http://www.sjnk.co.jp/~/media/SJNK/files/news/2016/20161116_1.pdf" TargetMode="Externa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1</a:t>
            </a:fld>
            <a:endParaRPr lang="ja-JP" altLang="en-US">
              <a:solidFill>
                <a:prstClr val="black">
                  <a:tint val="75000"/>
                </a:prstClr>
              </a:solidFill>
            </a:endParaRPr>
          </a:p>
        </p:txBody>
      </p:sp>
      <p:sp>
        <p:nvSpPr>
          <p:cNvPr id="5" name="正方形/長方形 4"/>
          <p:cNvSpPr/>
          <p:nvPr/>
        </p:nvSpPr>
        <p:spPr>
          <a:xfrm>
            <a:off x="2434941" y="2553249"/>
            <a:ext cx="7547259" cy="707886"/>
          </a:xfrm>
          <a:prstGeom prst="rect">
            <a:avLst/>
          </a:prstGeom>
        </p:spPr>
        <p:txBody>
          <a:bodyPr wrap="none">
            <a:spAutoFit/>
          </a:bodyPr>
          <a:lstStyle/>
          <a:p>
            <a:r>
              <a:rPr lang="ja-JP" altLang="en-US" sz="4000" dirty="0">
                <a:latin typeface="HGP明朝B" panose="02020800000000000000" pitchFamily="18" charset="-128"/>
                <a:ea typeface="HGP明朝B" panose="02020800000000000000" pitchFamily="18" charset="-128"/>
              </a:rPr>
              <a:t>広告の炎上における謝罪の有効性</a:t>
            </a:r>
          </a:p>
        </p:txBody>
      </p:sp>
      <p:sp>
        <p:nvSpPr>
          <p:cNvPr id="6" name="正方形/長方形 5"/>
          <p:cNvSpPr/>
          <p:nvPr/>
        </p:nvSpPr>
        <p:spPr>
          <a:xfrm>
            <a:off x="7313261" y="3977745"/>
            <a:ext cx="4340821" cy="830997"/>
          </a:xfrm>
          <a:prstGeom prst="rect">
            <a:avLst/>
          </a:prstGeom>
        </p:spPr>
        <p:txBody>
          <a:bodyPr wrap="square">
            <a:spAutoFit/>
          </a:bodyPr>
          <a:lstStyle/>
          <a:p>
            <a:pPr algn="ctr"/>
            <a:r>
              <a:rPr lang="ja-JP" altLang="en-US" sz="2400" dirty="0">
                <a:latin typeface="HGP明朝B" panose="02020800000000000000" pitchFamily="18" charset="-128"/>
                <a:ea typeface="HGP明朝B" panose="02020800000000000000" pitchFamily="18" charset="-128"/>
              </a:rPr>
              <a:t>拓殖大学　田嶋ゼミナール　</a:t>
            </a:r>
            <a:r>
              <a:rPr lang="en-US" altLang="ja-JP" sz="2400" dirty="0">
                <a:latin typeface="HGP明朝B" panose="02020800000000000000" pitchFamily="18" charset="-128"/>
                <a:ea typeface="HGP明朝B" panose="02020800000000000000" pitchFamily="18" charset="-128"/>
              </a:rPr>
              <a:t>C</a:t>
            </a:r>
            <a:r>
              <a:rPr lang="ja-JP" altLang="en-US" sz="2400" dirty="0">
                <a:latin typeface="HGP明朝B" panose="02020800000000000000" pitchFamily="18" charset="-128"/>
                <a:ea typeface="HGP明朝B" panose="02020800000000000000" pitchFamily="18" charset="-128"/>
              </a:rPr>
              <a:t>班　　　　　　　　　　　　　　　　　　　　田中　遠山　保科　山村</a:t>
            </a:r>
          </a:p>
        </p:txBody>
      </p:sp>
    </p:spTree>
    <p:extLst>
      <p:ext uri="{BB962C8B-B14F-4D97-AF65-F5344CB8AC3E}">
        <p14:creationId xmlns:p14="http://schemas.microsoft.com/office/powerpoint/2010/main" val="2649542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784504" y="5257968"/>
            <a:ext cx="8708749" cy="523220"/>
          </a:xfrm>
          <a:prstGeom prst="rect">
            <a:avLst/>
          </a:prstGeom>
          <a:noFill/>
        </p:spPr>
        <p:txBody>
          <a:bodyPr wrap="square" rtlCol="0">
            <a:spAutoFit/>
          </a:bodyPr>
          <a:lstStyle/>
          <a:p>
            <a:r>
              <a:rPr kumimoji="1" lang="ja-JP" altLang="en-US" sz="2800" dirty="0">
                <a:latin typeface="HGP明朝B" panose="02020800000000000000" pitchFamily="18" charset="-128"/>
                <a:ea typeface="HGP明朝B" panose="02020800000000000000" pitchFamily="18" charset="-128"/>
              </a:rPr>
              <a:t>炎上発生時の一般的な対応として</a:t>
            </a:r>
            <a:r>
              <a:rPr lang="ja-JP" altLang="en-US" sz="2800" dirty="0">
                <a:solidFill>
                  <a:srgbClr val="FF0000"/>
                </a:solidFill>
                <a:latin typeface="HGP明朝B" panose="02020800000000000000" pitchFamily="18" charset="-128"/>
                <a:ea typeface="HGP明朝B" panose="02020800000000000000" pitchFamily="18" charset="-128"/>
              </a:rPr>
              <a:t>謝罪</a:t>
            </a:r>
            <a:r>
              <a:rPr lang="ja-JP" altLang="en-US" sz="2800" dirty="0">
                <a:latin typeface="HGP明朝B" panose="02020800000000000000" pitchFamily="18" charset="-128"/>
                <a:ea typeface="HGP明朝B" panose="02020800000000000000" pitchFamily="18" charset="-128"/>
              </a:rPr>
              <a:t>が推奨さ</a:t>
            </a:r>
            <a:r>
              <a:rPr kumimoji="1" lang="ja-JP" altLang="en-US" sz="2800" dirty="0">
                <a:latin typeface="HGP明朝B" panose="02020800000000000000" pitchFamily="18" charset="-128"/>
                <a:ea typeface="HGP明朝B" panose="02020800000000000000" pitchFamily="18" charset="-128"/>
              </a:rPr>
              <a:t>れてい</a:t>
            </a:r>
            <a:r>
              <a:rPr lang="ja-JP" altLang="en-US" sz="2800" dirty="0">
                <a:latin typeface="HGP明朝B" panose="02020800000000000000" pitchFamily="18" charset="-128"/>
                <a:ea typeface="HGP明朝B" panose="02020800000000000000" pitchFamily="18" charset="-128"/>
              </a:rPr>
              <a:t>る。</a:t>
            </a:r>
            <a:endParaRPr kumimoji="1" lang="ja-JP" altLang="en-US" sz="2800" dirty="0">
              <a:latin typeface="HGP明朝B" panose="02020800000000000000" pitchFamily="18" charset="-128"/>
              <a:ea typeface="HGP明朝B" panose="02020800000000000000" pitchFamily="18" charset="-128"/>
            </a:endParaRPr>
          </a:p>
        </p:txBody>
      </p:sp>
      <p:grpSp>
        <p:nvGrpSpPr>
          <p:cNvPr id="5" name="グループ化 4"/>
          <p:cNvGrpSpPr/>
          <p:nvPr/>
        </p:nvGrpSpPr>
        <p:grpSpPr>
          <a:xfrm>
            <a:off x="178970" y="1220952"/>
            <a:ext cx="5959908" cy="2676924"/>
            <a:chOff x="6646703" y="379468"/>
            <a:chExt cx="6940867" cy="5622699"/>
          </a:xfrm>
        </p:grpSpPr>
        <p:pic>
          <p:nvPicPr>
            <p:cNvPr id="3" name="図 2"/>
            <p:cNvPicPr>
              <a:picLocks noChangeAspect="1"/>
            </p:cNvPicPr>
            <p:nvPr/>
          </p:nvPicPr>
          <p:blipFill rotWithShape="1">
            <a:blip r:embed="rId3" cstate="print">
              <a:extLst>
                <a:ext uri="{28A0092B-C50C-407E-A947-70E740481C1C}">
                  <a14:useLocalDpi xmlns:a14="http://schemas.microsoft.com/office/drawing/2010/main" val="0"/>
                </a:ext>
              </a:extLst>
            </a:blip>
            <a:srcRect l="-993"/>
            <a:stretch/>
          </p:blipFill>
          <p:spPr>
            <a:xfrm>
              <a:off x="6646703" y="379468"/>
              <a:ext cx="6940867" cy="5622699"/>
            </a:xfrm>
            <a:prstGeom prst="rect">
              <a:avLst/>
            </a:prstGeom>
            <a:ln>
              <a:noFill/>
            </a:ln>
            <a:effectLst>
              <a:outerShdw blurRad="190500" algn="tl" rotWithShape="0">
                <a:srgbClr val="000000">
                  <a:alpha val="70000"/>
                </a:srgbClr>
              </a:outerShdw>
            </a:effectLst>
          </p:spPr>
        </p:pic>
        <p:sp>
          <p:nvSpPr>
            <p:cNvPr id="25" name="角丸四角形 24"/>
            <p:cNvSpPr/>
            <p:nvPr/>
          </p:nvSpPr>
          <p:spPr>
            <a:xfrm>
              <a:off x="8491522" y="3236250"/>
              <a:ext cx="4909624" cy="815925"/>
            </a:xfrm>
            <a:prstGeom prst="roundRect">
              <a:avLst>
                <a:gd name="adj" fmla="val 23358"/>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テキスト ボックス 36"/>
          <p:cNvSpPr txBox="1"/>
          <p:nvPr/>
        </p:nvSpPr>
        <p:spPr>
          <a:xfrm>
            <a:off x="368732" y="4035081"/>
            <a:ext cx="6969069" cy="523220"/>
          </a:xfrm>
          <a:prstGeom prst="rect">
            <a:avLst/>
          </a:prstGeom>
          <a:noFill/>
        </p:spPr>
        <p:txBody>
          <a:bodyPr wrap="square" rtlCol="0">
            <a:spAutoFit/>
          </a:bodyPr>
          <a:lstStyle/>
          <a:p>
            <a:r>
              <a:rPr lang="en-US" altLang="ja-JP" sz="1600" dirty="0">
                <a:latin typeface="HGP明朝B" panose="02020800000000000000" pitchFamily="18" charset="-128"/>
                <a:ea typeface="HGP明朝B" panose="02020800000000000000" pitchFamily="18" charset="-128"/>
              </a:rPr>
              <a:t>『</a:t>
            </a:r>
            <a:r>
              <a:rPr lang="ja-JP" altLang="en-US" sz="1600" dirty="0">
                <a:latin typeface="HGP明朝B" panose="02020800000000000000" pitchFamily="18" charset="-128"/>
                <a:ea typeface="HGP明朝B" panose="02020800000000000000" pitchFamily="18" charset="-128"/>
              </a:rPr>
              <a:t>炎上させない、しても慌てない、ソーシャルメディア防災マニュアル</a:t>
            </a:r>
            <a:r>
              <a:rPr lang="en-US" altLang="ja-JP" sz="1600" dirty="0">
                <a:latin typeface="HGP明朝B" panose="02020800000000000000" pitchFamily="18" charset="-128"/>
                <a:ea typeface="HGP明朝B" panose="02020800000000000000" pitchFamily="18" charset="-128"/>
              </a:rPr>
              <a:t>』</a:t>
            </a:r>
          </a:p>
          <a:p>
            <a:r>
              <a:rPr lang="en-US" altLang="ja-JP" sz="1200" dirty="0">
                <a:latin typeface="HGP明朝B" panose="02020800000000000000" pitchFamily="18" charset="-128"/>
                <a:ea typeface="HGP明朝B" panose="02020800000000000000" pitchFamily="18" charset="-128"/>
              </a:rPr>
              <a:t>https://www.salesforce.com/jp/blog/2012/08/vol9-socialmedia-manual.html</a:t>
            </a:r>
            <a:endParaRPr kumimoji="1" lang="ja-JP" altLang="en-US" sz="1200" dirty="0">
              <a:latin typeface="HGP明朝B" panose="02020800000000000000" pitchFamily="18" charset="-128"/>
              <a:ea typeface="HGP明朝B" panose="02020800000000000000" pitchFamily="18" charset="-128"/>
            </a:endParaRPr>
          </a:p>
        </p:txBody>
      </p:sp>
      <p:sp>
        <p:nvSpPr>
          <p:cNvPr id="4" name="スライド番号プレースホルダー 3"/>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10</a:t>
            </a:fld>
            <a:endParaRPr lang="ja-JP" altLang="en-US">
              <a:solidFill>
                <a:prstClr val="black">
                  <a:tint val="75000"/>
                </a:prstClr>
              </a:solidFill>
            </a:endParaRPr>
          </a:p>
        </p:txBody>
      </p:sp>
      <p:sp>
        <p:nvSpPr>
          <p:cNvPr id="2" name="正方形/長方形 1"/>
          <p:cNvSpPr/>
          <p:nvPr/>
        </p:nvSpPr>
        <p:spPr>
          <a:xfrm>
            <a:off x="368732" y="248318"/>
            <a:ext cx="1415772" cy="461665"/>
          </a:xfrm>
          <a:prstGeom prst="rect">
            <a:avLst/>
          </a:prstGeom>
        </p:spPr>
        <p:txBody>
          <a:bodyPr wrap="none">
            <a:spAutoFit/>
          </a:bodyPr>
          <a:lstStyle/>
          <a:p>
            <a:r>
              <a:rPr lang="ja-JP" altLang="en-US" sz="2400" dirty="0">
                <a:latin typeface="HGP明朝B" panose="02020800000000000000" pitchFamily="18" charset="-128"/>
                <a:ea typeface="HGP明朝B" panose="02020800000000000000" pitchFamily="18" charset="-128"/>
              </a:rPr>
              <a:t>現状分析</a:t>
            </a:r>
          </a:p>
        </p:txBody>
      </p:sp>
      <p:pic>
        <p:nvPicPr>
          <p:cNvPr id="12" name="図 1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42467" y="1419498"/>
            <a:ext cx="6845484" cy="1018054"/>
          </a:xfrm>
          <a:prstGeom prst="rect">
            <a:avLst/>
          </a:prstGeom>
          <a:ln>
            <a:noFill/>
          </a:ln>
          <a:effectLst>
            <a:outerShdw blurRad="190500" algn="tl" rotWithShape="0">
              <a:srgbClr val="000000">
                <a:alpha val="70000"/>
              </a:srgbClr>
            </a:outerShdw>
          </a:effectLst>
        </p:spPr>
      </p:pic>
      <p:sp>
        <p:nvSpPr>
          <p:cNvPr id="9" name="上カーブ矢印 8"/>
          <p:cNvSpPr/>
          <p:nvPr/>
        </p:nvSpPr>
        <p:spPr>
          <a:xfrm rot="20793869">
            <a:off x="5727498" y="2859717"/>
            <a:ext cx="2508069" cy="928376"/>
          </a:xfrm>
          <a:prstGeom prst="curvedUpArrow">
            <a:avLst>
              <a:gd name="adj1" fmla="val 26210"/>
              <a:gd name="adj2" fmla="val 58061"/>
              <a:gd name="adj3" fmla="val 39376"/>
            </a:avLst>
          </a:prstGeom>
          <a:solidFill>
            <a:srgbClr val="FF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4084710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2284" y="393856"/>
            <a:ext cx="5653548" cy="725827"/>
          </a:xfrm>
        </p:spPr>
        <p:txBody>
          <a:bodyPr>
            <a:normAutofit/>
          </a:bodyPr>
          <a:lstStyle/>
          <a:p>
            <a:r>
              <a:rPr lang="ja-JP" altLang="en-US" dirty="0">
                <a:latin typeface="HGP明朝B" panose="02020800000000000000" pitchFamily="18" charset="-128"/>
                <a:ea typeface="HGP明朝B" panose="02020800000000000000" pitchFamily="18" charset="-128"/>
              </a:rPr>
              <a:t>先行研究に対する考察</a:t>
            </a:r>
            <a:endParaRPr kumimoji="1" lang="ja-JP" altLang="en-US" sz="4800" dirty="0">
              <a:latin typeface="HGP明朝B" panose="02020800000000000000" pitchFamily="18" charset="-128"/>
              <a:ea typeface="HGP明朝B" panose="02020800000000000000" pitchFamily="18" charset="-128"/>
            </a:endParaRPr>
          </a:p>
        </p:txBody>
      </p:sp>
      <p:sp>
        <p:nvSpPr>
          <p:cNvPr id="5" name="スライド番号プレースホルダー 2"/>
          <p:cNvSpPr>
            <a:spLocks noGrp="1"/>
          </p:cNvSpPr>
          <p:nvPr>
            <p:ph type="sldNum" sz="quarter" idx="12"/>
          </p:nvPr>
        </p:nvSpPr>
        <p:spPr>
          <a:xfrm>
            <a:off x="8610600" y="6376014"/>
            <a:ext cx="2743200" cy="365125"/>
          </a:xfrm>
        </p:spPr>
        <p:txBody>
          <a:bodyPr/>
          <a:lstStyle/>
          <a:p>
            <a:fld id="{AFBD6CD3-B33C-420D-8F05-F91DE2D9C373}" type="slidenum">
              <a:rPr kumimoji="1" lang="ja-JP" altLang="en-US" smtClean="0"/>
              <a:t>11</a:t>
            </a:fld>
            <a:endParaRPr kumimoji="1" lang="ja-JP" altLang="en-US" dirty="0"/>
          </a:p>
        </p:txBody>
      </p:sp>
      <p:sp>
        <p:nvSpPr>
          <p:cNvPr id="4" name="テキスト ボックス 3"/>
          <p:cNvSpPr txBox="1"/>
          <p:nvPr/>
        </p:nvSpPr>
        <p:spPr>
          <a:xfrm>
            <a:off x="1634613" y="1581233"/>
            <a:ext cx="8617974" cy="3970318"/>
          </a:xfrm>
          <a:prstGeom prst="rect">
            <a:avLst/>
          </a:prstGeom>
          <a:noFill/>
        </p:spPr>
        <p:txBody>
          <a:bodyPr wrap="square" rtlCol="0">
            <a:spAutoFit/>
          </a:bodyPr>
          <a:lstStyle/>
          <a:p>
            <a:pPr marL="457200" indent="-45720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広告の</a:t>
            </a:r>
            <a:r>
              <a:rPr kumimoji="1" lang="en-US" altLang="ja-JP" sz="2800" dirty="0">
                <a:latin typeface="HGP明朝B" panose="02020800000000000000" pitchFamily="18" charset="-128"/>
                <a:ea typeface="HGP明朝B" panose="02020800000000000000" pitchFamily="18" charset="-128"/>
              </a:rPr>
              <a:t> </a:t>
            </a:r>
            <a:r>
              <a:rPr kumimoji="1" lang="ja-JP" altLang="en-US" sz="2800" dirty="0">
                <a:latin typeface="HGP明朝B" panose="02020800000000000000" pitchFamily="18" charset="-128"/>
                <a:ea typeface="HGP明朝B" panose="02020800000000000000" pitchFamily="18" charset="-128"/>
              </a:rPr>
              <a:t>炎上に</a:t>
            </a:r>
            <a:r>
              <a:rPr lang="ja-JP" altLang="en-US" sz="2800" dirty="0">
                <a:latin typeface="HGP明朝B" panose="02020800000000000000" pitchFamily="18" charset="-128"/>
                <a:ea typeface="HGP明朝B" panose="02020800000000000000" pitchFamily="18" charset="-128"/>
              </a:rPr>
              <a:t>関す</a:t>
            </a:r>
            <a:r>
              <a:rPr kumimoji="1" lang="ja-JP" altLang="en-US" sz="2800" dirty="0">
                <a:latin typeface="HGP明朝B" panose="02020800000000000000" pitchFamily="18" charset="-128"/>
                <a:ea typeface="HGP明朝B" panose="02020800000000000000" pitchFamily="18" charset="-128"/>
              </a:rPr>
              <a:t>る研究は</a:t>
            </a:r>
            <a:r>
              <a:rPr lang="ja-JP" altLang="en-US" sz="2800" dirty="0">
                <a:latin typeface="HGP明朝B" panose="02020800000000000000" pitchFamily="18" charset="-128"/>
                <a:ea typeface="HGP明朝B" panose="02020800000000000000" pitchFamily="18" charset="-128"/>
              </a:rPr>
              <a:t>少</a:t>
            </a:r>
            <a:r>
              <a:rPr kumimoji="1" lang="ja-JP" altLang="en-US" sz="2800" dirty="0">
                <a:latin typeface="HGP明朝B" panose="02020800000000000000" pitchFamily="18" charset="-128"/>
                <a:ea typeface="HGP明朝B" panose="02020800000000000000" pitchFamily="18" charset="-128"/>
              </a:rPr>
              <a:t>ない</a:t>
            </a:r>
            <a:endParaRPr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endParaRPr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炎上参加者はごくわずかしかいない</a:t>
            </a:r>
            <a:endParaRPr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endParaRPr kumimoji="1"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r>
              <a:rPr kumimoji="1" lang="ja-JP" altLang="en-US" sz="2800" dirty="0">
                <a:latin typeface="HGP明朝B" panose="02020800000000000000" pitchFamily="18" charset="-128"/>
                <a:ea typeface="HGP明朝B" panose="02020800000000000000" pitchFamily="18" charset="-128"/>
              </a:rPr>
              <a:t>まとめサイト等へ掲載されると致命的な炎上になる</a:t>
            </a:r>
            <a:endParaRPr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endParaRPr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現状、謝罪を未然に防ぐ方法が多く研究されている</a:t>
            </a:r>
            <a:endParaRPr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endParaRPr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炎上が発生した場合は「</a:t>
            </a:r>
            <a:r>
              <a:rPr lang="ja-JP" altLang="en-US" sz="2800" dirty="0">
                <a:solidFill>
                  <a:srgbClr val="FF0000"/>
                </a:solidFill>
                <a:latin typeface="HGP明朝B" panose="02020800000000000000" pitchFamily="18" charset="-128"/>
                <a:ea typeface="HGP明朝B" panose="02020800000000000000" pitchFamily="18" charset="-128"/>
              </a:rPr>
              <a:t>謝罪</a:t>
            </a:r>
            <a:r>
              <a:rPr lang="ja-JP" altLang="en-US" sz="2800" dirty="0">
                <a:latin typeface="HGP明朝B" panose="02020800000000000000" pitchFamily="18" charset="-128"/>
                <a:ea typeface="HGP明朝B" panose="02020800000000000000" pitchFamily="18" charset="-128"/>
              </a:rPr>
              <a:t>」が最も有効とされている</a:t>
            </a:r>
            <a:endParaRPr lang="en-US" altLang="ja-JP" sz="2800"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2902309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BD6CD3-B33C-420D-8F05-F91DE2D9C373}" type="slidenum">
              <a:rPr kumimoji="1" lang="ja-JP" altLang="en-US" smtClean="0"/>
              <a:t>12</a:t>
            </a:fld>
            <a:endParaRPr kumimoji="1" lang="ja-JP" altLang="en-US"/>
          </a:p>
        </p:txBody>
      </p:sp>
      <p:sp>
        <p:nvSpPr>
          <p:cNvPr id="7" name="正方形/長方形 6"/>
          <p:cNvSpPr/>
          <p:nvPr/>
        </p:nvSpPr>
        <p:spPr>
          <a:xfrm>
            <a:off x="534194" y="207205"/>
            <a:ext cx="9329798" cy="584775"/>
          </a:xfrm>
          <a:prstGeom prst="rect">
            <a:avLst/>
          </a:prstGeom>
        </p:spPr>
        <p:txBody>
          <a:bodyPr wrap="none">
            <a:spAutoFit/>
          </a:bodyPr>
          <a:lstStyle/>
          <a:p>
            <a:r>
              <a:rPr lang="ja-JP" altLang="en-US" sz="3200" dirty="0">
                <a:latin typeface="HGP明朝B" panose="02020800000000000000" pitchFamily="18" charset="-128"/>
                <a:ea typeface="HGP明朝B" panose="02020800000000000000" pitchFamily="18" charset="-128"/>
              </a:rPr>
              <a:t>そんな中、「ネット炎上対策パッケージ」の提供が開始</a:t>
            </a:r>
          </a:p>
        </p:txBody>
      </p:sp>
      <p:sp>
        <p:nvSpPr>
          <p:cNvPr id="13" name="正方形/長方形 12"/>
          <p:cNvSpPr/>
          <p:nvPr/>
        </p:nvSpPr>
        <p:spPr>
          <a:xfrm>
            <a:off x="3603740" y="4398537"/>
            <a:ext cx="8335150" cy="338554"/>
          </a:xfrm>
          <a:prstGeom prst="rect">
            <a:avLst/>
          </a:prstGeom>
        </p:spPr>
        <p:txBody>
          <a:bodyPr wrap="square">
            <a:spAutoFit/>
          </a:bodyPr>
          <a:lstStyle/>
          <a:p>
            <a:r>
              <a:rPr lang="ja-JP" altLang="en-US" sz="1600" dirty="0">
                <a:latin typeface="HGP明朝B" panose="02020800000000000000" pitchFamily="18" charset="-128"/>
                <a:ea typeface="HGP明朝B" panose="02020800000000000000" pitchFamily="18" charset="-128"/>
              </a:rPr>
              <a:t>損保ジャパン興亜　　　</a:t>
            </a:r>
            <a:r>
              <a:rPr lang="en-US" altLang="ja-JP" sz="1600" dirty="0">
                <a:latin typeface="HGP明朝B" panose="02020800000000000000" pitchFamily="18" charset="-128"/>
                <a:ea typeface="HGP明朝B" panose="02020800000000000000" pitchFamily="18" charset="-128"/>
              </a:rPr>
              <a:t>http://www.sjnk.co.jp/~/media/SJNK/files/news/2016/20161116_1.pdf</a:t>
            </a:r>
            <a:endParaRPr lang="ja-JP" altLang="en-US" sz="1600" dirty="0">
              <a:latin typeface="HGP明朝B" panose="02020800000000000000" pitchFamily="18" charset="-128"/>
              <a:ea typeface="HGP明朝B" panose="02020800000000000000" pitchFamily="18" charset="-128"/>
            </a:endParaRPr>
          </a:p>
        </p:txBody>
      </p:sp>
      <p:sp>
        <p:nvSpPr>
          <p:cNvPr id="14" name="テキスト ボックス 13"/>
          <p:cNvSpPr txBox="1"/>
          <p:nvPr/>
        </p:nvSpPr>
        <p:spPr>
          <a:xfrm>
            <a:off x="1724298" y="5022306"/>
            <a:ext cx="8452360" cy="830997"/>
          </a:xfrm>
          <a:prstGeom prst="rect">
            <a:avLst/>
          </a:prstGeom>
          <a:noFill/>
        </p:spPr>
        <p:txBody>
          <a:bodyPr wrap="square" rtlCol="0">
            <a:spAutoFit/>
          </a:bodyPr>
          <a:lstStyle/>
          <a:p>
            <a:r>
              <a:rPr kumimoji="1" lang="ja-JP" altLang="en-US" sz="2400" u="sng" dirty="0">
                <a:solidFill>
                  <a:srgbClr val="FF0000"/>
                </a:solidFill>
                <a:latin typeface="HGP明朝B" panose="02020800000000000000" pitchFamily="18" charset="-128"/>
                <a:ea typeface="HGP明朝B" panose="02020800000000000000" pitchFamily="18" charset="-128"/>
              </a:rPr>
              <a:t>保険の存在</a:t>
            </a:r>
            <a:r>
              <a:rPr lang="ja-JP" altLang="en-US" sz="2400" u="sng" dirty="0">
                <a:solidFill>
                  <a:srgbClr val="FF0000"/>
                </a:solidFill>
                <a:latin typeface="HGP明朝B" panose="02020800000000000000" pitchFamily="18" charset="-128"/>
                <a:ea typeface="HGP明朝B" panose="02020800000000000000" pitchFamily="18" charset="-128"/>
              </a:rPr>
              <a:t>は</a:t>
            </a:r>
            <a:r>
              <a:rPr kumimoji="1" lang="ja-JP" altLang="en-US" sz="2400" u="sng" dirty="0">
                <a:solidFill>
                  <a:srgbClr val="FF0000"/>
                </a:solidFill>
                <a:latin typeface="HGP明朝B" panose="02020800000000000000" pitchFamily="18" charset="-128"/>
                <a:ea typeface="HGP明朝B" panose="02020800000000000000" pitchFamily="18" charset="-128"/>
              </a:rPr>
              <a:t>、企業にとって「炎上マーケティング」</a:t>
            </a:r>
            <a:r>
              <a:rPr kumimoji="1" lang="ja-JP" altLang="en-US" sz="2400" u="sng" dirty="0" err="1">
                <a:solidFill>
                  <a:srgbClr val="FF0000"/>
                </a:solidFill>
                <a:latin typeface="HGP明朝B" panose="02020800000000000000" pitchFamily="18" charset="-128"/>
                <a:ea typeface="HGP明朝B" panose="02020800000000000000" pitchFamily="18" charset="-128"/>
              </a:rPr>
              <a:t>どころ</a:t>
            </a:r>
            <a:r>
              <a:rPr lang="ja-JP" altLang="en-US" sz="2400" u="sng" dirty="0">
                <a:solidFill>
                  <a:srgbClr val="FF0000"/>
                </a:solidFill>
                <a:latin typeface="HGP明朝B" panose="02020800000000000000" pitchFamily="18" charset="-128"/>
                <a:ea typeface="HGP明朝B" panose="02020800000000000000" pitchFamily="18" charset="-128"/>
              </a:rPr>
              <a:t>ではなく</a:t>
            </a:r>
            <a:r>
              <a:rPr kumimoji="1" lang="ja-JP" altLang="en-US" sz="2400" u="sng" dirty="0">
                <a:solidFill>
                  <a:srgbClr val="FF0000"/>
                </a:solidFill>
                <a:latin typeface="HGP明朝B" panose="02020800000000000000" pitchFamily="18" charset="-128"/>
                <a:ea typeface="HGP明朝B" panose="02020800000000000000" pitchFamily="18" charset="-128"/>
              </a:rPr>
              <a:t>、</a:t>
            </a:r>
            <a:endParaRPr kumimoji="1" lang="en-US" altLang="ja-JP" sz="2400" u="sng" dirty="0">
              <a:solidFill>
                <a:srgbClr val="FF0000"/>
              </a:solidFill>
              <a:latin typeface="HGP明朝B" panose="02020800000000000000" pitchFamily="18" charset="-128"/>
              <a:ea typeface="HGP明朝B" panose="02020800000000000000" pitchFamily="18" charset="-128"/>
            </a:endParaRPr>
          </a:p>
          <a:p>
            <a:r>
              <a:rPr kumimoji="1" lang="ja-JP" altLang="en-US" sz="2400" u="sng" dirty="0">
                <a:solidFill>
                  <a:srgbClr val="FF0000"/>
                </a:solidFill>
                <a:latin typeface="HGP明朝B" panose="02020800000000000000" pitchFamily="18" charset="-128"/>
                <a:ea typeface="HGP明朝B" panose="02020800000000000000" pitchFamily="18" charset="-128"/>
              </a:rPr>
              <a:t>「炎上」はむしろ脅威であり避けるべきものであることを</a:t>
            </a:r>
            <a:r>
              <a:rPr lang="ja-JP" altLang="en-US" sz="2400" u="sng" dirty="0">
                <a:solidFill>
                  <a:srgbClr val="FF0000"/>
                </a:solidFill>
                <a:latin typeface="HGP明朝B" panose="02020800000000000000" pitchFamily="18" charset="-128"/>
                <a:ea typeface="HGP明朝B" panose="02020800000000000000" pitchFamily="18" charset="-128"/>
              </a:rPr>
              <a:t>意味する</a:t>
            </a:r>
            <a:r>
              <a:rPr kumimoji="1" lang="ja-JP" altLang="en-US" sz="2400" u="sng" dirty="0">
                <a:solidFill>
                  <a:srgbClr val="FF0000"/>
                </a:solidFill>
                <a:latin typeface="HGP明朝B" panose="02020800000000000000" pitchFamily="18" charset="-128"/>
                <a:ea typeface="HGP明朝B" panose="02020800000000000000" pitchFamily="18" charset="-128"/>
              </a:rPr>
              <a:t>。</a:t>
            </a:r>
          </a:p>
        </p:txBody>
      </p:sp>
      <p:grpSp>
        <p:nvGrpSpPr>
          <p:cNvPr id="29" name="グループ化 2"/>
          <p:cNvGrpSpPr/>
          <p:nvPr/>
        </p:nvGrpSpPr>
        <p:grpSpPr>
          <a:xfrm>
            <a:off x="1724298" y="956473"/>
            <a:ext cx="8444494" cy="3277571"/>
            <a:chOff x="342465" y="1637069"/>
            <a:chExt cx="5750576" cy="3097161"/>
          </a:xfrm>
        </p:grpSpPr>
        <p:pic>
          <p:nvPicPr>
            <p:cNvPr id="9" name="図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42465" y="1637069"/>
              <a:ext cx="5750576" cy="3097161"/>
            </a:xfrm>
            <a:prstGeom prst="rect">
              <a:avLst/>
            </a:prstGeom>
            <a:ln>
              <a:noFill/>
            </a:ln>
            <a:effectLst>
              <a:outerShdw blurRad="190500" algn="tl" rotWithShape="0">
                <a:srgbClr val="000000">
                  <a:alpha val="70000"/>
                </a:srgbClr>
              </a:outerShdw>
            </a:effectLst>
          </p:spPr>
        </p:pic>
        <p:cxnSp>
          <p:nvCxnSpPr>
            <p:cNvPr id="18" name="直線コネクタ 4"/>
            <p:cNvCxnSpPr/>
            <p:nvPr/>
          </p:nvCxnSpPr>
          <p:spPr>
            <a:xfrm>
              <a:off x="3465871" y="2109019"/>
              <a:ext cx="257879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線コネクタ 5"/>
            <p:cNvCxnSpPr/>
            <p:nvPr/>
          </p:nvCxnSpPr>
          <p:spPr>
            <a:xfrm>
              <a:off x="471948" y="2344994"/>
              <a:ext cx="39820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724938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BD6CD3-B33C-420D-8F05-F91DE2D9C373}" type="slidenum">
              <a:rPr kumimoji="1" lang="ja-JP" altLang="en-US" smtClean="0"/>
              <a:t>13</a:t>
            </a:fld>
            <a:endParaRPr kumimoji="1" lang="ja-JP" altLang="en-US"/>
          </a:p>
        </p:txBody>
      </p:sp>
      <p:sp>
        <p:nvSpPr>
          <p:cNvPr id="4" name="テキスト ボックス 3"/>
          <p:cNvSpPr txBox="1"/>
          <p:nvPr/>
        </p:nvSpPr>
        <p:spPr>
          <a:xfrm>
            <a:off x="796412" y="1012475"/>
            <a:ext cx="10795819" cy="2923877"/>
          </a:xfrm>
          <a:prstGeom prst="rect">
            <a:avLst/>
          </a:prstGeom>
          <a:noFill/>
        </p:spPr>
        <p:txBody>
          <a:bodyPr wrap="square" rtlCol="0">
            <a:spAutoFit/>
          </a:bodyPr>
          <a:lstStyle/>
          <a:p>
            <a:pPr marL="285750" indent="-285750">
              <a:buFont typeface="Arial" panose="020B0604020202020204" pitchFamily="34" charset="0"/>
              <a:buChar char="•"/>
            </a:pPr>
            <a:r>
              <a:rPr lang="ja-JP" altLang="en-US" sz="2400" u="sng" dirty="0">
                <a:latin typeface="HGP明朝B" panose="02020800000000000000" pitchFamily="18" charset="-128"/>
                <a:ea typeface="HGP明朝B" panose="02020800000000000000" pitchFamily="18" charset="-128"/>
              </a:rPr>
              <a:t>悪質商法 </a:t>
            </a:r>
            <a:endParaRPr lang="en-US" altLang="ja-JP" sz="2400" u="sng"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　</a:t>
            </a:r>
            <a:r>
              <a:rPr lang="en-US" altLang="ja-JP" sz="2000" dirty="0">
                <a:latin typeface="HGP明朝B" panose="02020800000000000000" pitchFamily="18" charset="-128"/>
                <a:ea typeface="HGP明朝B" panose="02020800000000000000" pitchFamily="18" charset="-128"/>
              </a:rPr>
              <a:t>PC DEPOT</a:t>
            </a:r>
            <a:r>
              <a:rPr lang="ja-JP" altLang="en-US" sz="2000" dirty="0" err="1">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しゃぶしゃぶ温野菜</a:t>
            </a:r>
            <a:endParaRPr kumimoji="1" lang="en-US" altLang="ja-JP" sz="2000" u="sng" dirty="0">
              <a:latin typeface="HGP明朝B" panose="02020800000000000000" pitchFamily="18" charset="-128"/>
              <a:ea typeface="HGP明朝B" panose="02020800000000000000" pitchFamily="18" charset="-128"/>
            </a:endParaRPr>
          </a:p>
          <a:p>
            <a:pPr marL="285750" indent="-285750">
              <a:buFont typeface="Arial" panose="020B0604020202020204" pitchFamily="34" charset="0"/>
              <a:buChar char="•"/>
            </a:pPr>
            <a:r>
              <a:rPr kumimoji="1" lang="ja-JP" altLang="en-US" sz="2400" u="sng" dirty="0">
                <a:latin typeface="HGP明朝B" panose="02020800000000000000" pitchFamily="18" charset="-128"/>
                <a:ea typeface="HGP明朝B" panose="02020800000000000000" pitchFamily="18" charset="-128"/>
              </a:rPr>
              <a:t>自社</a:t>
            </a:r>
            <a:r>
              <a:rPr kumimoji="1" lang="en-US" altLang="ja-JP" sz="2400" u="sng" dirty="0">
                <a:latin typeface="HGP明朝B" panose="02020800000000000000" pitchFamily="18" charset="-128"/>
                <a:ea typeface="HGP明朝B" panose="02020800000000000000" pitchFamily="18" charset="-128"/>
              </a:rPr>
              <a:t>HP</a:t>
            </a:r>
            <a:r>
              <a:rPr kumimoji="1" lang="ja-JP" altLang="en-US" sz="2400" u="sng" dirty="0">
                <a:latin typeface="HGP明朝B" panose="02020800000000000000" pitchFamily="18" charset="-128"/>
                <a:ea typeface="HGP明朝B" panose="02020800000000000000" pitchFamily="18" charset="-128"/>
              </a:rPr>
              <a:t>や</a:t>
            </a:r>
            <a:r>
              <a:rPr kumimoji="1" lang="en-US" altLang="ja-JP" sz="2400" u="sng" dirty="0">
                <a:latin typeface="HGP明朝B" panose="02020800000000000000" pitchFamily="18" charset="-128"/>
                <a:ea typeface="HGP明朝B" panose="02020800000000000000" pitchFamily="18" charset="-128"/>
              </a:rPr>
              <a:t>SNS</a:t>
            </a:r>
            <a:r>
              <a:rPr lang="ja-JP" altLang="en-US" sz="2400" u="sng" dirty="0">
                <a:latin typeface="HGP明朝B" panose="02020800000000000000" pitchFamily="18" charset="-128"/>
                <a:ea typeface="HGP明朝B" panose="02020800000000000000" pitchFamily="18" charset="-128"/>
              </a:rPr>
              <a:t>公式アカウントによる</a:t>
            </a:r>
            <a:r>
              <a:rPr kumimoji="1" lang="ja-JP" altLang="en-US" sz="2400" u="sng" dirty="0">
                <a:latin typeface="HGP明朝B" panose="02020800000000000000" pitchFamily="18" charset="-128"/>
                <a:ea typeface="HGP明朝B" panose="02020800000000000000" pitchFamily="18" charset="-128"/>
              </a:rPr>
              <a:t>言動</a:t>
            </a:r>
            <a:endParaRPr kumimoji="1" lang="en-US" altLang="ja-JP" sz="2400" u="sng"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　</a:t>
            </a:r>
            <a:r>
              <a:rPr lang="ja-JP" altLang="en-US" sz="2000" dirty="0">
                <a:latin typeface="HGP明朝B" panose="02020800000000000000" pitchFamily="18" charset="-128"/>
                <a:ea typeface="HGP明朝B" panose="02020800000000000000" pitchFamily="18" charset="-128"/>
              </a:rPr>
              <a:t>ディズニー，</a:t>
            </a:r>
            <a:r>
              <a:rPr lang="en-US" altLang="ja-JP" sz="2000" dirty="0">
                <a:latin typeface="HGP明朝B" panose="02020800000000000000" pitchFamily="18" charset="-128"/>
                <a:ea typeface="HGP明朝B" panose="02020800000000000000" pitchFamily="18" charset="-128"/>
              </a:rPr>
              <a:t>NHK</a:t>
            </a:r>
            <a:r>
              <a:rPr lang="ja-JP" altLang="en-US" sz="2000" dirty="0" err="1">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ゴルスタ，</a:t>
            </a:r>
            <a:r>
              <a:rPr lang="ja-JP" altLang="en-US" sz="2000" dirty="0" err="1">
                <a:latin typeface="HGP明朝B" panose="02020800000000000000" pitchFamily="18" charset="-128"/>
                <a:ea typeface="HGP明朝B" panose="02020800000000000000" pitchFamily="18" charset="-128"/>
              </a:rPr>
              <a:t>ゆる</a:t>
            </a:r>
            <a:r>
              <a:rPr lang="ja-JP" altLang="en-US" sz="2000" dirty="0">
                <a:latin typeface="HGP明朝B" panose="02020800000000000000" pitchFamily="18" charset="-128"/>
                <a:ea typeface="HGP明朝B" panose="02020800000000000000" pitchFamily="18" charset="-128"/>
              </a:rPr>
              <a:t>ゆり</a:t>
            </a:r>
            <a:endParaRPr lang="en-US" altLang="ja-JP" sz="2000" u="sng" dirty="0">
              <a:latin typeface="HGP明朝B" panose="02020800000000000000" pitchFamily="18" charset="-128"/>
              <a:ea typeface="HGP明朝B" panose="02020800000000000000" pitchFamily="18" charset="-128"/>
            </a:endParaRPr>
          </a:p>
          <a:p>
            <a:pPr marL="285750" indent="-285750">
              <a:buFont typeface="Arial" panose="020B0604020202020204" pitchFamily="34" charset="0"/>
              <a:buChar char="•"/>
            </a:pPr>
            <a:r>
              <a:rPr lang="ja-JP" altLang="en-US" sz="2400" u="sng" dirty="0">
                <a:latin typeface="HGP明朝B" panose="02020800000000000000" pitchFamily="18" charset="-128"/>
                <a:ea typeface="HGP明朝B" panose="02020800000000000000" pitchFamily="18" charset="-128"/>
              </a:rPr>
              <a:t>アルバイトや社員の不祥事</a:t>
            </a:r>
            <a:endParaRPr lang="en-US" altLang="ja-JP" sz="2400" u="sng" dirty="0">
              <a:latin typeface="HGP明朝B" panose="02020800000000000000" pitchFamily="18" charset="-128"/>
              <a:ea typeface="HGP明朝B" panose="02020800000000000000" pitchFamily="18" charset="-128"/>
            </a:endParaRPr>
          </a:p>
          <a:p>
            <a:r>
              <a:rPr lang="ja-JP" altLang="en-US" sz="2000" dirty="0">
                <a:latin typeface="HGP明朝B" panose="02020800000000000000" pitchFamily="18" charset="-128"/>
                <a:ea typeface="HGP明朝B" panose="02020800000000000000" pitchFamily="18" charset="-128"/>
              </a:rPr>
              <a:t>　すき家，マクドナルド，セブンイレブン，ピザーラ</a:t>
            </a:r>
            <a:endParaRPr lang="en-US" altLang="ja-JP" sz="2000" dirty="0">
              <a:latin typeface="HGP明朝B" panose="02020800000000000000" pitchFamily="18" charset="-128"/>
              <a:ea typeface="HGP明朝B" panose="02020800000000000000" pitchFamily="18" charset="-128"/>
            </a:endParaRPr>
          </a:p>
          <a:p>
            <a:endParaRPr lang="en-US" altLang="ja-JP" sz="2000"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これらは明確に企業に非があると考えられるため、炎上が発生しても不思議ではない。</a:t>
            </a:r>
          </a:p>
        </p:txBody>
      </p:sp>
      <p:sp>
        <p:nvSpPr>
          <p:cNvPr id="5" name="テキスト ボックス 4"/>
          <p:cNvSpPr txBox="1"/>
          <p:nvPr/>
        </p:nvSpPr>
        <p:spPr>
          <a:xfrm>
            <a:off x="1253611" y="5525353"/>
            <a:ext cx="9881419" cy="830997"/>
          </a:xfrm>
          <a:prstGeom prst="rect">
            <a:avLst/>
          </a:prstGeom>
          <a:noFill/>
        </p:spPr>
        <p:txBody>
          <a:bodyPr wrap="square" rtlCol="0">
            <a:spAutoFit/>
          </a:bodyPr>
          <a:lstStyle/>
          <a:p>
            <a:r>
              <a:rPr lang="ja-JP" altLang="en-US" sz="2400" dirty="0">
                <a:latin typeface="HGP明朝B" panose="02020800000000000000" pitchFamily="18" charset="-128"/>
                <a:ea typeface="HGP明朝B" panose="02020800000000000000" pitchFamily="18" charset="-128"/>
              </a:rPr>
              <a:t>広告は企業が商品やサービスの宣伝・企業イメージアップを図る手段である。</a:t>
            </a:r>
            <a:endParaRPr lang="en-US" altLang="ja-JP" sz="2400" dirty="0">
              <a:solidFill>
                <a:srgbClr val="FF0000"/>
              </a:solidFill>
              <a:latin typeface="HGP明朝B" panose="02020800000000000000" pitchFamily="18" charset="-128"/>
              <a:ea typeface="HGP明朝B" panose="02020800000000000000" pitchFamily="18" charset="-128"/>
            </a:endParaRPr>
          </a:p>
          <a:p>
            <a:r>
              <a:rPr lang="ja-JP" altLang="en-US" sz="2400" u="sng" dirty="0">
                <a:solidFill>
                  <a:srgbClr val="FF0000"/>
                </a:solidFill>
                <a:latin typeface="HGP明朝B" panose="02020800000000000000" pitchFamily="18" charset="-128"/>
                <a:ea typeface="HGP明朝B" panose="02020800000000000000" pitchFamily="18" charset="-128"/>
              </a:rPr>
              <a:t>しかし、時に広告が視聴者に受け入れてもらえないもどかしさがある。</a:t>
            </a:r>
            <a:endParaRPr lang="en-US" altLang="ja-JP" sz="2400" u="sng" dirty="0">
              <a:solidFill>
                <a:srgbClr val="FF0000"/>
              </a:solidFill>
              <a:latin typeface="HGP明朝B" panose="02020800000000000000" pitchFamily="18" charset="-128"/>
              <a:ea typeface="HGP明朝B" panose="02020800000000000000" pitchFamily="18" charset="-128"/>
            </a:endParaRPr>
          </a:p>
        </p:txBody>
      </p:sp>
      <p:sp>
        <p:nvSpPr>
          <p:cNvPr id="7" name="テキスト ボックス 6"/>
          <p:cNvSpPr txBox="1"/>
          <p:nvPr/>
        </p:nvSpPr>
        <p:spPr>
          <a:xfrm>
            <a:off x="796412" y="4746192"/>
            <a:ext cx="2852479" cy="769441"/>
          </a:xfrm>
          <a:prstGeom prst="rect">
            <a:avLst/>
          </a:prstGeom>
          <a:noFill/>
        </p:spPr>
        <p:txBody>
          <a:bodyPr wrap="square" rtlCol="0">
            <a:spAutoFit/>
          </a:bodyPr>
          <a:lstStyle/>
          <a:p>
            <a:pPr marL="285750" indent="-285750">
              <a:buFont typeface="Arial" panose="020B0604020202020204" pitchFamily="34" charset="0"/>
              <a:buChar char="•"/>
            </a:pPr>
            <a:r>
              <a:rPr lang="ja-JP" altLang="en-US" sz="2400" u="sng" dirty="0">
                <a:latin typeface="HGP明朝B" panose="02020800000000000000" pitchFamily="18" charset="-128"/>
                <a:ea typeface="HGP明朝B" panose="02020800000000000000" pitchFamily="18" charset="-128"/>
              </a:rPr>
              <a:t>広告</a:t>
            </a:r>
            <a:endParaRPr lang="en-US" altLang="ja-JP" sz="2400" u="sng" dirty="0">
              <a:latin typeface="HGP明朝B" panose="02020800000000000000" pitchFamily="18" charset="-128"/>
              <a:ea typeface="HGP明朝B" panose="02020800000000000000" pitchFamily="18" charset="-128"/>
            </a:endParaRPr>
          </a:p>
          <a:p>
            <a:r>
              <a:rPr lang="ja-JP" altLang="en-US" sz="2000" dirty="0">
                <a:latin typeface="HGP明朝B" panose="02020800000000000000" pitchFamily="18" charset="-128"/>
                <a:ea typeface="HGP明朝B" panose="02020800000000000000" pitchFamily="18" charset="-128"/>
              </a:rPr>
              <a:t>日清</a:t>
            </a:r>
            <a:r>
              <a:rPr lang="en-US" altLang="ja-JP" sz="2000" dirty="0">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明星</a:t>
            </a:r>
            <a:r>
              <a:rPr lang="en-US" altLang="ja-JP" sz="2000" dirty="0">
                <a:latin typeface="HGP明朝B" panose="02020800000000000000" pitchFamily="18" charset="-128"/>
                <a:ea typeface="HGP明朝B" panose="02020800000000000000" pitchFamily="18" charset="-128"/>
              </a:rPr>
              <a:t>,GAP</a:t>
            </a:r>
            <a:r>
              <a:rPr lang="ja-JP" altLang="en-US" sz="2000" dirty="0" err="1">
                <a:latin typeface="HGP明朝B" panose="02020800000000000000" pitchFamily="18" charset="-128"/>
                <a:ea typeface="HGP明朝B" panose="02020800000000000000" pitchFamily="18" charset="-128"/>
              </a:rPr>
              <a:t>，</a:t>
            </a:r>
            <a:r>
              <a:rPr lang="en-US" altLang="ja-JP" sz="2000" dirty="0">
                <a:latin typeface="HGP明朝B" panose="02020800000000000000" pitchFamily="18" charset="-128"/>
                <a:ea typeface="HGP明朝B" panose="02020800000000000000" pitchFamily="18" charset="-128"/>
              </a:rPr>
              <a:t>ANA</a:t>
            </a:r>
          </a:p>
        </p:txBody>
      </p:sp>
      <p:sp>
        <p:nvSpPr>
          <p:cNvPr id="8" name="テキスト ボックス 7"/>
          <p:cNvSpPr txBox="1"/>
          <p:nvPr/>
        </p:nvSpPr>
        <p:spPr>
          <a:xfrm>
            <a:off x="324465" y="294968"/>
            <a:ext cx="5324167" cy="523220"/>
          </a:xfrm>
          <a:prstGeom prst="rect">
            <a:avLst/>
          </a:prstGeom>
          <a:noFill/>
        </p:spPr>
        <p:txBody>
          <a:bodyPr wrap="square" rtlCol="0">
            <a:spAutoFit/>
          </a:bodyPr>
          <a:lstStyle/>
          <a:p>
            <a:r>
              <a:rPr kumimoji="1" lang="ja-JP" altLang="en-US" sz="2800" dirty="0">
                <a:latin typeface="HGP明朝B" panose="02020800000000000000" pitchFamily="18" charset="-128"/>
                <a:ea typeface="HGP明朝B" panose="02020800000000000000" pitchFamily="18" charset="-128"/>
              </a:rPr>
              <a:t>そもそも、なぜ企業は炎上するの？</a:t>
            </a:r>
          </a:p>
        </p:txBody>
      </p:sp>
    </p:spTree>
    <p:extLst>
      <p:ext uri="{BB962C8B-B14F-4D97-AF65-F5344CB8AC3E}">
        <p14:creationId xmlns:p14="http://schemas.microsoft.com/office/powerpoint/2010/main" val="3492057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グループ化 5"/>
          <p:cNvGrpSpPr/>
          <p:nvPr/>
        </p:nvGrpSpPr>
        <p:grpSpPr>
          <a:xfrm>
            <a:off x="511077" y="3281084"/>
            <a:ext cx="6607277" cy="2073950"/>
            <a:chOff x="442451" y="374283"/>
            <a:chExt cx="6607277" cy="2073950"/>
          </a:xfrm>
        </p:grpSpPr>
        <p:pic>
          <p:nvPicPr>
            <p:cNvPr id="2" name="図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42451" y="374283"/>
              <a:ext cx="6607277" cy="2073950"/>
            </a:xfrm>
            <a:prstGeom prst="rect">
              <a:avLst/>
            </a:prstGeom>
            <a:ln>
              <a:noFill/>
            </a:ln>
            <a:effectLst>
              <a:outerShdw blurRad="190500" algn="tl" rotWithShape="0">
                <a:srgbClr val="000000">
                  <a:alpha val="70000"/>
                </a:srgbClr>
              </a:outerShdw>
            </a:effectLst>
          </p:spPr>
        </p:pic>
        <p:cxnSp>
          <p:nvCxnSpPr>
            <p:cNvPr id="10" name="直線コネクタ 7"/>
            <p:cNvCxnSpPr/>
            <p:nvPr/>
          </p:nvCxnSpPr>
          <p:spPr>
            <a:xfrm>
              <a:off x="575187" y="2138516"/>
              <a:ext cx="513243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5" name="スライド番号プレースホルダー 4"/>
          <p:cNvSpPr>
            <a:spLocks noGrp="1"/>
          </p:cNvSpPr>
          <p:nvPr>
            <p:ph type="sldNum" sz="quarter" idx="12"/>
          </p:nvPr>
        </p:nvSpPr>
        <p:spPr/>
        <p:txBody>
          <a:bodyPr/>
          <a:lstStyle/>
          <a:p>
            <a:fld id="{AFBD6CD3-B33C-420D-8F05-F91DE2D9C373}" type="slidenum">
              <a:rPr kumimoji="1" lang="ja-JP" altLang="en-US" smtClean="0"/>
              <a:t>14</a:t>
            </a:fld>
            <a:endParaRPr kumimoji="1" lang="ja-JP" altLang="en-US"/>
          </a:p>
        </p:txBody>
      </p:sp>
      <p:grpSp>
        <p:nvGrpSpPr>
          <p:cNvPr id="13" name="グループ化 14"/>
          <p:cNvGrpSpPr/>
          <p:nvPr/>
        </p:nvGrpSpPr>
        <p:grpSpPr>
          <a:xfrm>
            <a:off x="249828" y="1120968"/>
            <a:ext cx="7079226" cy="1246555"/>
            <a:chOff x="619432" y="5556351"/>
            <a:chExt cx="6916993" cy="1165124"/>
          </a:xfrm>
        </p:grpSpPr>
        <p:pic>
          <p:nvPicPr>
            <p:cNvPr id="4" name="図 1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9432" y="5556351"/>
              <a:ext cx="6916993" cy="1165124"/>
            </a:xfrm>
            <a:prstGeom prst="rect">
              <a:avLst/>
            </a:prstGeom>
            <a:ln>
              <a:noFill/>
            </a:ln>
            <a:effectLst>
              <a:outerShdw blurRad="190500" algn="tl" rotWithShape="0">
                <a:srgbClr val="000000">
                  <a:alpha val="70000"/>
                </a:srgbClr>
              </a:outerShdw>
            </a:effectLst>
          </p:spPr>
        </p:pic>
        <p:cxnSp>
          <p:nvCxnSpPr>
            <p:cNvPr id="12" name="直線コネクタ 18"/>
            <p:cNvCxnSpPr/>
            <p:nvPr/>
          </p:nvCxnSpPr>
          <p:spPr>
            <a:xfrm>
              <a:off x="3185652" y="6356350"/>
              <a:ext cx="330363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6" name="グループ化 20"/>
          <p:cNvGrpSpPr/>
          <p:nvPr/>
        </p:nvGrpSpPr>
        <p:grpSpPr>
          <a:xfrm>
            <a:off x="5773993" y="2251643"/>
            <a:ext cx="5923935" cy="1972469"/>
            <a:chOff x="5884607" y="3099456"/>
            <a:chExt cx="5958349" cy="2004942"/>
          </a:xfrm>
        </p:grpSpPr>
        <p:pic>
          <p:nvPicPr>
            <p:cNvPr id="3" name="図 2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884607" y="3099456"/>
              <a:ext cx="5958349" cy="2004942"/>
            </a:xfrm>
            <a:prstGeom prst="rect">
              <a:avLst/>
            </a:prstGeom>
            <a:ln>
              <a:noFill/>
            </a:ln>
            <a:effectLst>
              <a:outerShdw blurRad="190500" algn="tl" rotWithShape="0">
                <a:srgbClr val="000000">
                  <a:alpha val="70000"/>
                </a:srgbClr>
              </a:outerShdw>
            </a:effectLst>
          </p:spPr>
        </p:pic>
        <p:cxnSp>
          <p:nvCxnSpPr>
            <p:cNvPr id="15" name="直線コネクタ 22"/>
            <p:cNvCxnSpPr/>
            <p:nvPr/>
          </p:nvCxnSpPr>
          <p:spPr>
            <a:xfrm>
              <a:off x="6194323" y="3392129"/>
              <a:ext cx="266945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8" name="テキスト ボックス 24"/>
          <p:cNvSpPr txBox="1"/>
          <p:nvPr/>
        </p:nvSpPr>
        <p:spPr>
          <a:xfrm>
            <a:off x="511077" y="349429"/>
            <a:ext cx="11103971" cy="523220"/>
          </a:xfrm>
          <a:prstGeom prst="rect">
            <a:avLst/>
          </a:prstGeom>
          <a:noFill/>
        </p:spPr>
        <p:txBody>
          <a:bodyPr wrap="square" rtlCol="0">
            <a:spAutoFit/>
          </a:bodyPr>
          <a:lstStyle/>
          <a:p>
            <a:r>
              <a:rPr lang="ja-JP" altLang="en-US" sz="2800" dirty="0">
                <a:latin typeface="HGP明朝B" panose="02020800000000000000" pitchFamily="18" charset="-128"/>
                <a:ea typeface="HGP明朝B" panose="02020800000000000000" pitchFamily="18" charset="-128"/>
              </a:rPr>
              <a:t>昨今、異常ではないかと問題視されるほど、企業の</a:t>
            </a:r>
            <a:r>
              <a:rPr lang="en-US" altLang="ja-JP" sz="2800" dirty="0">
                <a:latin typeface="HGP明朝B" panose="02020800000000000000" pitchFamily="18" charset="-128"/>
                <a:ea typeface="HGP明朝B" panose="02020800000000000000" pitchFamily="18" charset="-128"/>
              </a:rPr>
              <a:t>CM</a:t>
            </a:r>
            <a:r>
              <a:rPr lang="ja-JP" altLang="en-US" sz="2800" dirty="0">
                <a:latin typeface="HGP明朝B" panose="02020800000000000000" pitchFamily="18" charset="-128"/>
                <a:ea typeface="HGP明朝B" panose="02020800000000000000" pitchFamily="18" charset="-128"/>
              </a:rPr>
              <a:t>自粛が増加している。</a:t>
            </a:r>
            <a:endParaRPr lang="en-US" altLang="ja-JP" sz="2800" dirty="0">
              <a:latin typeface="HGP明朝B" panose="02020800000000000000" pitchFamily="18" charset="-128"/>
              <a:ea typeface="HGP明朝B" panose="02020800000000000000" pitchFamily="18" charset="-128"/>
            </a:endParaRPr>
          </a:p>
        </p:txBody>
      </p:sp>
      <p:sp>
        <p:nvSpPr>
          <p:cNvPr id="6" name="テキスト ボックス 31"/>
          <p:cNvSpPr txBox="1"/>
          <p:nvPr/>
        </p:nvSpPr>
        <p:spPr>
          <a:xfrm>
            <a:off x="3416464" y="5774667"/>
            <a:ext cx="5293196" cy="523220"/>
          </a:xfrm>
          <a:prstGeom prst="rect">
            <a:avLst/>
          </a:prstGeom>
          <a:noFill/>
        </p:spPr>
        <p:txBody>
          <a:bodyPr wrap="square" rtlCol="0">
            <a:spAutoFit/>
          </a:bodyPr>
          <a:lstStyle/>
          <a:p>
            <a:r>
              <a:rPr kumimoji="1" lang="ja-JP" altLang="en-US" sz="2800" dirty="0">
                <a:latin typeface="HGP明朝B" panose="02020800000000000000" pitchFamily="18" charset="-128"/>
                <a:ea typeface="HGP明朝B" panose="02020800000000000000" pitchFamily="18" charset="-128"/>
              </a:rPr>
              <a:t>では、なぜ</a:t>
            </a:r>
            <a:r>
              <a:rPr kumimoji="1" lang="en-US" altLang="ja-JP" sz="2800" dirty="0">
                <a:latin typeface="HGP明朝B" panose="02020800000000000000" pitchFamily="18" charset="-128"/>
                <a:ea typeface="HGP明朝B" panose="02020800000000000000" pitchFamily="18" charset="-128"/>
              </a:rPr>
              <a:t>CM</a:t>
            </a:r>
            <a:r>
              <a:rPr kumimoji="1" lang="ja-JP" altLang="en-US" sz="2800" dirty="0">
                <a:latin typeface="HGP明朝B" panose="02020800000000000000" pitchFamily="18" charset="-128"/>
                <a:ea typeface="HGP明朝B" panose="02020800000000000000" pitchFamily="18" charset="-128"/>
              </a:rPr>
              <a:t>が炎上してしまうのか</a:t>
            </a:r>
          </a:p>
        </p:txBody>
      </p:sp>
    </p:spTree>
    <p:extLst>
      <p:ext uri="{BB962C8B-B14F-4D97-AF65-F5344CB8AC3E}">
        <p14:creationId xmlns:p14="http://schemas.microsoft.com/office/powerpoint/2010/main" val="664634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653804" y="4525181"/>
            <a:ext cx="8897358" cy="523220"/>
          </a:xfrm>
          <a:prstGeom prst="rect">
            <a:avLst/>
          </a:prstGeom>
        </p:spPr>
        <p:txBody>
          <a:bodyPr wrap="square">
            <a:spAutoFit/>
          </a:bodyPr>
          <a:lstStyle/>
          <a:p>
            <a:r>
              <a:rPr lang="ja-JP" altLang="en-US" sz="2800" dirty="0">
                <a:solidFill>
                  <a:prstClr val="black"/>
                </a:solidFill>
                <a:latin typeface="HGP明朝B" panose="02020800000000000000" pitchFamily="18" charset="-128"/>
                <a:ea typeface="HGP明朝B" panose="02020800000000000000" pitchFamily="18" charset="-128"/>
              </a:rPr>
              <a:t>日本の企業は、奇抜な広告で視聴者の目を引くことを重視</a:t>
            </a:r>
            <a:endParaRPr lang="en-US" altLang="ja-JP" sz="2800" dirty="0">
              <a:solidFill>
                <a:prstClr val="black"/>
              </a:solidFill>
              <a:latin typeface="HGP明朝B" panose="02020800000000000000" pitchFamily="18" charset="-128"/>
              <a:ea typeface="HGP明朝B" panose="02020800000000000000" pitchFamily="18" charset="-128"/>
            </a:endParaRPr>
          </a:p>
        </p:txBody>
      </p:sp>
      <p:grpSp>
        <p:nvGrpSpPr>
          <p:cNvPr id="5" name="グループ化 9"/>
          <p:cNvGrpSpPr/>
          <p:nvPr/>
        </p:nvGrpSpPr>
        <p:grpSpPr>
          <a:xfrm>
            <a:off x="2820235" y="369169"/>
            <a:ext cx="6483144" cy="2190211"/>
            <a:chOff x="707922" y="813268"/>
            <a:chExt cx="10186220" cy="4165910"/>
          </a:xfrm>
        </p:grpSpPr>
        <p:pic>
          <p:nvPicPr>
            <p:cNvPr id="4" name="図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743" y="813268"/>
              <a:ext cx="10058399" cy="4165910"/>
            </a:xfrm>
            <a:prstGeom prst="rect">
              <a:avLst/>
            </a:prstGeom>
            <a:ln>
              <a:noFill/>
            </a:ln>
            <a:effectLst>
              <a:outerShdw blurRad="190500" algn="tl" rotWithShape="0">
                <a:srgbClr val="000000">
                  <a:alpha val="70000"/>
                </a:srgbClr>
              </a:outerShdw>
            </a:effectLst>
          </p:spPr>
        </p:pic>
        <p:sp>
          <p:nvSpPr>
            <p:cNvPr id="3" name="円/楕円 12"/>
            <p:cNvSpPr/>
            <p:nvPr/>
          </p:nvSpPr>
          <p:spPr>
            <a:xfrm>
              <a:off x="707922" y="1386349"/>
              <a:ext cx="1592826" cy="193695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5" name="スライド番号プレースホルダー 2"/>
          <p:cNvSpPr>
            <a:spLocks noGrp="1"/>
          </p:cNvSpPr>
          <p:nvPr>
            <p:ph type="sldNum" sz="quarter" idx="12"/>
          </p:nvPr>
        </p:nvSpPr>
        <p:spPr>
          <a:xfrm>
            <a:off x="8610600" y="6388964"/>
            <a:ext cx="2743200" cy="365125"/>
          </a:xfrm>
        </p:spPr>
        <p:txBody>
          <a:bodyPr/>
          <a:lstStyle/>
          <a:p>
            <a:fld id="{AFBD6CD3-B33C-420D-8F05-F91DE2D9C373}" type="slidenum">
              <a:rPr kumimoji="1" lang="ja-JP" altLang="en-US" smtClean="0"/>
              <a:t>15</a:t>
            </a:fld>
            <a:endParaRPr kumimoji="1" lang="ja-JP" altLang="en-US"/>
          </a:p>
        </p:txBody>
      </p:sp>
      <p:pic>
        <p:nvPicPr>
          <p:cNvPr id="12" name="図 2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31012" y="1833877"/>
            <a:ext cx="1921154" cy="2599209"/>
          </a:xfrm>
          <a:prstGeom prst="rect">
            <a:avLst/>
          </a:prstGeom>
          <a:ln>
            <a:noFill/>
          </a:ln>
          <a:effectLst>
            <a:outerShdw blurRad="190500" algn="tl" rotWithShape="0">
              <a:srgbClr val="000000">
                <a:alpha val="70000"/>
              </a:srgbClr>
            </a:outerShdw>
          </a:effectLst>
        </p:spPr>
      </p:pic>
      <p:pic>
        <p:nvPicPr>
          <p:cNvPr id="18" name="図 1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384732" y="1833877"/>
            <a:ext cx="1641608" cy="2599209"/>
          </a:xfrm>
          <a:prstGeom prst="rect">
            <a:avLst/>
          </a:prstGeom>
          <a:ln>
            <a:noFill/>
          </a:ln>
          <a:effectLst>
            <a:outerShdw blurRad="190500" algn="tl" rotWithShape="0">
              <a:srgbClr val="000000">
                <a:alpha val="70000"/>
              </a:srgbClr>
            </a:outerShdw>
          </a:effectLst>
        </p:spPr>
      </p:pic>
      <p:sp>
        <p:nvSpPr>
          <p:cNvPr id="9" name="左矢印 8"/>
          <p:cNvSpPr/>
          <p:nvPr/>
        </p:nvSpPr>
        <p:spPr>
          <a:xfrm rot="19155667">
            <a:off x="2167554" y="1383676"/>
            <a:ext cx="969225" cy="572545"/>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左矢印 12"/>
          <p:cNvSpPr/>
          <p:nvPr/>
        </p:nvSpPr>
        <p:spPr>
          <a:xfrm rot="12675754">
            <a:off x="7094234" y="1674071"/>
            <a:ext cx="2440480" cy="572545"/>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下矢印 1"/>
          <p:cNvSpPr/>
          <p:nvPr/>
        </p:nvSpPr>
        <p:spPr>
          <a:xfrm>
            <a:off x="5394560" y="5149486"/>
            <a:ext cx="707923" cy="569196"/>
          </a:xfrm>
          <a:prstGeom prst="downArrow">
            <a:avLst/>
          </a:prstGeom>
          <a:solidFill>
            <a:srgbClr val="F56F0B"/>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4035929" y="5773649"/>
            <a:ext cx="8635313" cy="523220"/>
          </a:xfrm>
          <a:prstGeom prst="rect">
            <a:avLst/>
          </a:prstGeom>
          <a:noFill/>
        </p:spPr>
        <p:txBody>
          <a:bodyPr wrap="square" rtlCol="0">
            <a:spAutoFit/>
          </a:bodyPr>
          <a:lstStyle/>
          <a:p>
            <a:r>
              <a:rPr lang="ja-JP" altLang="en-US" sz="2800" dirty="0">
                <a:solidFill>
                  <a:prstClr val="black"/>
                </a:solidFill>
                <a:latin typeface="HGP明朝B" panose="02020800000000000000" pitchFamily="18" charset="-128"/>
                <a:ea typeface="HGP明朝B" panose="02020800000000000000" pitchFamily="18" charset="-128"/>
              </a:rPr>
              <a:t>視聴者に違和感を与える</a:t>
            </a:r>
          </a:p>
        </p:txBody>
      </p:sp>
      <p:sp>
        <p:nvSpPr>
          <p:cNvPr id="16" name="円/楕円 12"/>
          <p:cNvSpPr/>
          <p:nvPr/>
        </p:nvSpPr>
        <p:spPr>
          <a:xfrm>
            <a:off x="6413668" y="670464"/>
            <a:ext cx="1013774" cy="101834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99794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16</a:t>
            </a:fld>
            <a:endParaRPr lang="ja-JP" altLang="en-US">
              <a:solidFill>
                <a:prstClr val="black">
                  <a:tint val="75000"/>
                </a:prstClr>
              </a:solidFill>
            </a:endParaRPr>
          </a:p>
        </p:txBody>
      </p:sp>
      <p:sp>
        <p:nvSpPr>
          <p:cNvPr id="12" name="テキスト ボックス 11"/>
          <p:cNvSpPr txBox="1"/>
          <p:nvPr/>
        </p:nvSpPr>
        <p:spPr>
          <a:xfrm>
            <a:off x="265471" y="353961"/>
            <a:ext cx="4277032" cy="707886"/>
          </a:xfrm>
          <a:prstGeom prst="rect">
            <a:avLst/>
          </a:prstGeom>
          <a:noFill/>
        </p:spPr>
        <p:txBody>
          <a:bodyPr wrap="square" rtlCol="0">
            <a:spAutoFit/>
          </a:bodyPr>
          <a:lstStyle/>
          <a:p>
            <a:r>
              <a:rPr kumimoji="1" lang="ja-JP" altLang="en-US" sz="4000" dirty="0">
                <a:latin typeface="HGP明朝B" panose="02020800000000000000" pitchFamily="18" charset="-128"/>
                <a:ea typeface="HGP明朝B" panose="02020800000000000000" pitchFamily="18" charset="-128"/>
              </a:rPr>
              <a:t>記憶のメカニズム</a:t>
            </a:r>
          </a:p>
        </p:txBody>
      </p:sp>
      <p:sp>
        <p:nvSpPr>
          <p:cNvPr id="16" name="正方形/長方形 15"/>
          <p:cNvSpPr/>
          <p:nvPr/>
        </p:nvSpPr>
        <p:spPr>
          <a:xfrm>
            <a:off x="8855474" y="577279"/>
            <a:ext cx="2064778" cy="707886"/>
          </a:xfrm>
          <a:prstGeom prst="rect">
            <a:avLst/>
          </a:prstGeom>
        </p:spPr>
        <p:txBody>
          <a:bodyPr wrap="square">
            <a:spAutoFit/>
          </a:bodyPr>
          <a:lstStyle/>
          <a:p>
            <a:r>
              <a:rPr lang="ja-JP" altLang="en-US" sz="2000" dirty="0">
                <a:solidFill>
                  <a:prstClr val="black"/>
                </a:solidFill>
                <a:latin typeface="HGP明朝B" panose="02020800000000000000" pitchFamily="18" charset="-128"/>
                <a:ea typeface="HGP明朝B" panose="02020800000000000000" pitchFamily="18" charset="-128"/>
              </a:rPr>
              <a:t>横井・久間（</a:t>
            </a:r>
            <a:r>
              <a:rPr lang="en-US" altLang="ja-JP" sz="2000" dirty="0">
                <a:solidFill>
                  <a:prstClr val="black"/>
                </a:solidFill>
                <a:latin typeface="HGP明朝B" panose="02020800000000000000" pitchFamily="18" charset="-128"/>
                <a:ea typeface="HGP明朝B" panose="02020800000000000000" pitchFamily="18" charset="-128"/>
              </a:rPr>
              <a:t>1987</a:t>
            </a:r>
            <a:r>
              <a:rPr lang="ja-JP" altLang="en-US" sz="2000" dirty="0">
                <a:solidFill>
                  <a:prstClr val="black"/>
                </a:solidFill>
                <a:latin typeface="HGP明朝B" panose="02020800000000000000" pitchFamily="18" charset="-128"/>
                <a:ea typeface="HGP明朝B" panose="02020800000000000000" pitchFamily="18" charset="-128"/>
              </a:rPr>
              <a:t>）　　　　　</a:t>
            </a:r>
            <a:endParaRPr lang="en-US" altLang="ja-JP" sz="2000" dirty="0">
              <a:solidFill>
                <a:prstClr val="black"/>
              </a:solidFill>
              <a:latin typeface="HGP明朝B" panose="02020800000000000000" pitchFamily="18" charset="-128"/>
              <a:ea typeface="HGP明朝B" panose="02020800000000000000" pitchFamily="18" charset="-128"/>
            </a:endParaRPr>
          </a:p>
          <a:p>
            <a:r>
              <a:rPr lang="ja-JP" altLang="en-US" sz="2000" dirty="0">
                <a:solidFill>
                  <a:prstClr val="black"/>
                </a:solidFill>
                <a:latin typeface="HGP明朝B" panose="02020800000000000000" pitchFamily="18" charset="-128"/>
                <a:ea typeface="HGP明朝B" panose="02020800000000000000" pitchFamily="18" charset="-128"/>
              </a:rPr>
              <a:t>田中洋（</a:t>
            </a:r>
            <a:r>
              <a:rPr lang="en-US" altLang="ja-JP" sz="2000" dirty="0">
                <a:solidFill>
                  <a:prstClr val="black"/>
                </a:solidFill>
                <a:latin typeface="HGP明朝B" panose="02020800000000000000" pitchFamily="18" charset="-128"/>
                <a:ea typeface="HGP明朝B" panose="02020800000000000000" pitchFamily="18" charset="-128"/>
              </a:rPr>
              <a:t>2006</a:t>
            </a:r>
            <a:r>
              <a:rPr lang="ja-JP" altLang="en-US" sz="2000" dirty="0">
                <a:solidFill>
                  <a:prstClr val="black"/>
                </a:solidFill>
                <a:latin typeface="HGP明朝B" panose="02020800000000000000" pitchFamily="18" charset="-128"/>
                <a:ea typeface="HGP明朝B" panose="02020800000000000000" pitchFamily="18" charset="-128"/>
              </a:rPr>
              <a:t>）</a:t>
            </a:r>
          </a:p>
        </p:txBody>
      </p:sp>
      <p:grpSp>
        <p:nvGrpSpPr>
          <p:cNvPr id="17" name="グループ化 16"/>
          <p:cNvGrpSpPr/>
          <p:nvPr/>
        </p:nvGrpSpPr>
        <p:grpSpPr>
          <a:xfrm>
            <a:off x="1011903" y="1331332"/>
            <a:ext cx="8970297" cy="2567558"/>
            <a:chOff x="1077042" y="2152956"/>
            <a:chExt cx="8970297" cy="2567558"/>
          </a:xfrm>
        </p:grpSpPr>
        <p:sp>
          <p:nvSpPr>
            <p:cNvPr id="14" name="テキスト ボックス 13"/>
            <p:cNvSpPr txBox="1"/>
            <p:nvPr/>
          </p:nvSpPr>
          <p:spPr>
            <a:xfrm>
              <a:off x="6626533" y="4320404"/>
              <a:ext cx="2694449" cy="400110"/>
            </a:xfrm>
            <a:prstGeom prst="rect">
              <a:avLst/>
            </a:prstGeom>
            <a:noFill/>
          </p:spPr>
          <p:txBody>
            <a:bodyPr wrap="square" rtlCol="0">
              <a:spAutoFit/>
            </a:bodyPr>
            <a:lstStyle/>
            <a:p>
              <a:r>
                <a:rPr lang="ja-JP" altLang="en-US" sz="2000" dirty="0">
                  <a:solidFill>
                    <a:prstClr val="black"/>
                  </a:solidFill>
                  <a:latin typeface="HGP明朝B" panose="02020800000000000000" pitchFamily="18" charset="-128"/>
                  <a:ea typeface="HGP明朝B" panose="02020800000000000000" pitchFamily="18" charset="-128"/>
                </a:rPr>
                <a:t>記憶の処理が行われる</a:t>
              </a:r>
              <a:endParaRPr kumimoji="1" lang="ja-JP" altLang="en-US" sz="2000" dirty="0">
                <a:latin typeface="HGP明朝B" panose="02020800000000000000" pitchFamily="18" charset="-128"/>
                <a:ea typeface="HGP明朝B" panose="02020800000000000000" pitchFamily="18" charset="-128"/>
              </a:endParaRPr>
            </a:p>
          </p:txBody>
        </p:sp>
        <p:graphicFrame>
          <p:nvGraphicFramePr>
            <p:cNvPr id="2" name="図表 1"/>
            <p:cNvGraphicFramePr/>
            <p:nvPr>
              <p:extLst>
                <p:ext uri="{D42A27DB-BD31-4B8C-83A1-F6EECF244321}">
                  <p14:modId xmlns:p14="http://schemas.microsoft.com/office/powerpoint/2010/main" val="2209250559"/>
                </p:ext>
              </p:extLst>
            </p:nvPr>
          </p:nvGraphicFramePr>
          <p:xfrm>
            <a:off x="1077042" y="2431366"/>
            <a:ext cx="8970297" cy="16976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角丸四角形 2"/>
            <p:cNvSpPr/>
            <p:nvPr/>
          </p:nvSpPr>
          <p:spPr>
            <a:xfrm>
              <a:off x="5959169" y="2152956"/>
              <a:ext cx="3808771" cy="2167448"/>
            </a:xfrm>
            <a:prstGeom prst="round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7091517" y="2152956"/>
              <a:ext cx="1872228" cy="369332"/>
            </a:xfrm>
            <a:prstGeom prst="rect">
              <a:avLst/>
            </a:prstGeom>
            <a:noFill/>
          </p:spPr>
          <p:txBody>
            <a:bodyPr wrap="square" rtlCol="0">
              <a:spAutoFit/>
            </a:bodyPr>
            <a:lstStyle/>
            <a:p>
              <a:r>
                <a:rPr kumimoji="1" lang="ja-JP" altLang="en-US" dirty="0">
                  <a:latin typeface="HGP明朝B" panose="02020800000000000000" pitchFamily="18" charset="-128"/>
                  <a:ea typeface="HGP明朝B" panose="02020800000000000000" pitchFamily="18" charset="-128"/>
                </a:rPr>
                <a:t>再生</a:t>
              </a:r>
              <a:r>
                <a:rPr lang="ja-JP" altLang="en-US" dirty="0">
                  <a:latin typeface="HGP明朝B" panose="02020800000000000000" pitchFamily="18" charset="-128"/>
                  <a:ea typeface="HGP明朝B" panose="02020800000000000000" pitchFamily="18" charset="-128"/>
                </a:rPr>
                <a:t>（リハーサル</a:t>
              </a:r>
              <a:r>
                <a:rPr lang="ja-JP" altLang="en-US" dirty="0"/>
                <a:t>）</a:t>
              </a:r>
              <a:endParaRPr kumimoji="1" lang="en-US" altLang="ja-JP" dirty="0"/>
            </a:p>
          </p:txBody>
        </p:sp>
        <p:sp>
          <p:nvSpPr>
            <p:cNvPr id="7" name="下カーブ矢印 6"/>
            <p:cNvSpPr/>
            <p:nvPr/>
          </p:nvSpPr>
          <p:spPr>
            <a:xfrm rot="569369">
              <a:off x="7161777" y="2570882"/>
              <a:ext cx="1731708" cy="472815"/>
            </a:xfrm>
            <a:prstGeom prst="curved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5" name="テキスト ボックス 14"/>
          <p:cNvSpPr txBox="1"/>
          <p:nvPr/>
        </p:nvSpPr>
        <p:spPr>
          <a:xfrm>
            <a:off x="664084" y="4158124"/>
            <a:ext cx="10844981" cy="1938992"/>
          </a:xfrm>
          <a:prstGeom prst="rect">
            <a:avLst/>
          </a:prstGeom>
          <a:noFill/>
        </p:spPr>
        <p:txBody>
          <a:bodyPr wrap="square" rtlCol="0" anchor="t">
            <a:spAutoFit/>
          </a:bodyPr>
          <a:lstStyle/>
          <a:p>
            <a:r>
              <a:rPr lang="ja-JP" altLang="en-US" sz="2400" dirty="0">
                <a:latin typeface="HGP明朝B" panose="02020800000000000000" pitchFamily="18" charset="-128"/>
                <a:ea typeface="HGP明朝B" panose="02020800000000000000" pitchFamily="18" charset="-128"/>
              </a:rPr>
              <a:t>違和感を感じた情報は短期記憶の中で繰り返し再生されるため、記憶に残りやすい</a:t>
            </a:r>
            <a:endParaRPr lang="en-US" altLang="ja-JP" sz="2400" dirty="0">
              <a:latin typeface="HGP明朝B" panose="02020800000000000000" pitchFamily="18" charset="-128"/>
              <a:ea typeface="HGP明朝B" panose="02020800000000000000" pitchFamily="18" charset="-128"/>
            </a:endParaRPr>
          </a:p>
          <a:p>
            <a:endParaRPr lang="en-US" altLang="ja-JP" sz="2400" dirty="0">
              <a:latin typeface="HGP明朝B" panose="02020800000000000000" pitchFamily="18" charset="-128"/>
              <a:ea typeface="HGP明朝B" panose="02020800000000000000" pitchFamily="18" charset="-128"/>
            </a:endParaRPr>
          </a:p>
          <a:p>
            <a:pPr algn="ctr"/>
            <a:r>
              <a:rPr lang="ja-JP" altLang="en-US" sz="2400" dirty="0">
                <a:latin typeface="HGP明朝B" panose="02020800000000000000" pitchFamily="18" charset="-128"/>
                <a:ea typeface="HGP明朝B" panose="02020800000000000000" pitchFamily="18" charset="-128"/>
              </a:rPr>
              <a:t>その情報に敏感になる</a:t>
            </a:r>
            <a:endParaRPr lang="en-US" altLang="ja-JP" sz="2400" dirty="0">
              <a:latin typeface="HGP明朝B" panose="02020800000000000000" pitchFamily="18" charset="-128"/>
              <a:ea typeface="HGP明朝B" panose="02020800000000000000" pitchFamily="18" charset="-128"/>
            </a:endParaRPr>
          </a:p>
          <a:p>
            <a:pPr algn="ctr"/>
            <a:endParaRPr lang="en-US" altLang="ja-JP" sz="2400" dirty="0">
              <a:latin typeface="HGP明朝B" panose="02020800000000000000" pitchFamily="18" charset="-128"/>
              <a:ea typeface="HGP明朝B" panose="02020800000000000000" pitchFamily="18" charset="-128"/>
            </a:endParaRPr>
          </a:p>
          <a:p>
            <a:pPr algn="ctr"/>
            <a:r>
              <a:rPr lang="ja-JP" altLang="en-US" sz="2400" dirty="0">
                <a:latin typeface="HGP明朝B" panose="02020800000000000000" pitchFamily="18" charset="-128"/>
                <a:ea typeface="HGP明朝B" panose="02020800000000000000" pitchFamily="18" charset="-128"/>
              </a:rPr>
              <a:t>視聴を重ねるにつれて不快に感じ始める</a:t>
            </a:r>
            <a:endParaRPr lang="en-US" altLang="ja-JP" sz="2400" dirty="0">
              <a:latin typeface="HGP明朝B" panose="02020800000000000000" pitchFamily="18" charset="-128"/>
              <a:ea typeface="HGP明朝B" panose="02020800000000000000" pitchFamily="18" charset="-128"/>
            </a:endParaRPr>
          </a:p>
        </p:txBody>
      </p:sp>
      <p:sp>
        <p:nvSpPr>
          <p:cNvPr id="18" name="下矢印 17"/>
          <p:cNvSpPr/>
          <p:nvPr/>
        </p:nvSpPr>
        <p:spPr>
          <a:xfrm>
            <a:off x="5813730" y="4640827"/>
            <a:ext cx="545690" cy="285460"/>
          </a:xfrm>
          <a:prstGeom prst="downArrow">
            <a:avLst/>
          </a:prstGeom>
          <a:solidFill>
            <a:srgbClr val="F56F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5813730" y="5358726"/>
            <a:ext cx="545690" cy="285460"/>
          </a:xfrm>
          <a:prstGeom prst="downArrow">
            <a:avLst/>
          </a:prstGeom>
          <a:solidFill>
            <a:srgbClr val="F56F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01042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50388" y="258334"/>
            <a:ext cx="5593561" cy="634435"/>
          </a:xfrm>
        </p:spPr>
        <p:txBody>
          <a:bodyPr>
            <a:normAutofit fontScale="90000"/>
          </a:bodyPr>
          <a:lstStyle/>
          <a:p>
            <a:r>
              <a:rPr lang="ja-JP" altLang="en-US" sz="4000" dirty="0">
                <a:latin typeface="HGP明朝B" panose="02020800000000000000" pitchFamily="18" charset="-128"/>
                <a:ea typeface="HGP明朝B" panose="02020800000000000000" pitchFamily="18" charset="-128"/>
              </a:rPr>
              <a:t>広告の視聴頻度と表現力</a:t>
            </a:r>
            <a:endParaRPr kumimoji="1" lang="ja-JP" altLang="en-US" dirty="0">
              <a:latin typeface="HGP明朝B" panose="02020800000000000000" pitchFamily="18" charset="-128"/>
              <a:ea typeface="HGP明朝B" panose="02020800000000000000" pitchFamily="18" charset="-128"/>
            </a:endParaRPr>
          </a:p>
        </p:txBody>
      </p:sp>
      <p:sp>
        <p:nvSpPr>
          <p:cNvPr id="60" name="スライド番号プレースホルダー 3"/>
          <p:cNvSpPr>
            <a:spLocks noGrp="1"/>
          </p:cNvSpPr>
          <p:nvPr>
            <p:ph type="sldNum" sz="quarter" idx="12"/>
          </p:nvPr>
        </p:nvSpPr>
        <p:spPr/>
        <p:txBody>
          <a:bodyPr/>
          <a:lstStyle/>
          <a:p>
            <a:fld id="{AFBD6CD3-B33C-420D-8F05-F91DE2D9C373}" type="slidenum">
              <a:rPr kumimoji="1" lang="ja-JP" altLang="en-US" smtClean="0"/>
              <a:t>17</a:t>
            </a:fld>
            <a:endParaRPr kumimoji="1" lang="ja-JP" altLang="en-US"/>
          </a:p>
        </p:txBody>
      </p:sp>
      <p:grpSp>
        <p:nvGrpSpPr>
          <p:cNvPr id="22" name="グループ化 22"/>
          <p:cNvGrpSpPr/>
          <p:nvPr/>
        </p:nvGrpSpPr>
        <p:grpSpPr>
          <a:xfrm>
            <a:off x="550388" y="1178694"/>
            <a:ext cx="11011231" cy="5177656"/>
            <a:chOff x="553878" y="1553710"/>
            <a:chExt cx="11011231" cy="5177656"/>
          </a:xfrm>
        </p:grpSpPr>
        <p:sp>
          <p:nvSpPr>
            <p:cNvPr id="5" name="下矢印 22"/>
            <p:cNvSpPr/>
            <p:nvPr/>
          </p:nvSpPr>
          <p:spPr>
            <a:xfrm flipV="1">
              <a:off x="5995219" y="2000404"/>
              <a:ext cx="191729" cy="42381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 name="グループ化 23"/>
            <p:cNvGrpSpPr/>
            <p:nvPr/>
          </p:nvGrpSpPr>
          <p:grpSpPr>
            <a:xfrm>
              <a:off x="553878" y="1553710"/>
              <a:ext cx="11011231" cy="5177656"/>
              <a:chOff x="553878" y="1553710"/>
              <a:chExt cx="11011231" cy="5177656"/>
            </a:xfrm>
          </p:grpSpPr>
          <p:sp>
            <p:nvSpPr>
              <p:cNvPr id="3" name="右矢印 24"/>
              <p:cNvSpPr/>
              <p:nvPr/>
            </p:nvSpPr>
            <p:spPr>
              <a:xfrm>
                <a:off x="1128250" y="4124172"/>
                <a:ext cx="9925665" cy="1917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25"/>
              <p:cNvSpPr txBox="1"/>
              <p:nvPr/>
            </p:nvSpPr>
            <p:spPr>
              <a:xfrm>
                <a:off x="11072666" y="3632853"/>
                <a:ext cx="492443" cy="1270535"/>
              </a:xfrm>
              <a:prstGeom prst="rect">
                <a:avLst/>
              </a:prstGeom>
              <a:noFill/>
            </p:spPr>
            <p:txBody>
              <a:bodyPr vert="eaVert" wrap="square" rtlCol="0">
                <a:spAutoFit/>
              </a:bodyPr>
              <a:lstStyle/>
              <a:p>
                <a:r>
                  <a:rPr lang="ja-JP" altLang="en-US" sz="2000" dirty="0">
                    <a:latin typeface="HGP明朝B" panose="02020800000000000000" pitchFamily="18" charset="-128"/>
                    <a:ea typeface="HGP明朝B" panose="02020800000000000000" pitchFamily="18" charset="-128"/>
                  </a:rPr>
                  <a:t>表現力・高</a:t>
                </a:r>
                <a:endParaRPr kumimoji="1" lang="ja-JP" altLang="en-US" sz="2000" dirty="0">
                  <a:latin typeface="HGP明朝B" panose="02020800000000000000" pitchFamily="18" charset="-128"/>
                  <a:ea typeface="HGP明朝B" panose="02020800000000000000" pitchFamily="18" charset="-128"/>
                </a:endParaRPr>
              </a:p>
            </p:txBody>
          </p:sp>
          <p:sp>
            <p:nvSpPr>
              <p:cNvPr id="7" name="正方形/長方形 6"/>
              <p:cNvSpPr/>
              <p:nvPr/>
            </p:nvSpPr>
            <p:spPr>
              <a:xfrm>
                <a:off x="5036947" y="1553710"/>
                <a:ext cx="2108269" cy="400110"/>
              </a:xfrm>
              <a:prstGeom prst="rect">
                <a:avLst/>
              </a:prstGeom>
            </p:spPr>
            <p:txBody>
              <a:bodyPr wrap="none">
                <a:spAutoFit/>
              </a:bodyPr>
              <a:lstStyle/>
              <a:p>
                <a:r>
                  <a:rPr lang="ja-JP" altLang="en-US" sz="2000" dirty="0">
                    <a:latin typeface="HGP明朝B" panose="02020800000000000000" pitchFamily="18" charset="-128"/>
                    <a:ea typeface="HGP明朝B" panose="02020800000000000000" pitchFamily="18" charset="-128"/>
                  </a:rPr>
                  <a:t>受動的視聴度・高</a:t>
                </a:r>
              </a:p>
            </p:txBody>
          </p:sp>
          <p:sp>
            <p:nvSpPr>
              <p:cNvPr id="8" name="正方形/長方形 7"/>
              <p:cNvSpPr/>
              <p:nvPr/>
            </p:nvSpPr>
            <p:spPr>
              <a:xfrm>
                <a:off x="5036947" y="6331256"/>
                <a:ext cx="2108269" cy="400110"/>
              </a:xfrm>
              <a:prstGeom prst="rect">
                <a:avLst/>
              </a:prstGeom>
            </p:spPr>
            <p:txBody>
              <a:bodyPr wrap="square">
                <a:spAutoFit/>
              </a:bodyPr>
              <a:lstStyle/>
              <a:p>
                <a:r>
                  <a:rPr lang="ja-JP" altLang="en-US" sz="2000" dirty="0">
                    <a:latin typeface="HGP明朝B" panose="02020800000000000000" pitchFamily="18" charset="-128"/>
                    <a:ea typeface="HGP明朝B" panose="02020800000000000000" pitchFamily="18" charset="-128"/>
                  </a:rPr>
                  <a:t>受動的視聴度・低</a:t>
                </a:r>
              </a:p>
            </p:txBody>
          </p:sp>
          <p:sp>
            <p:nvSpPr>
              <p:cNvPr id="9" name="正方形/長方形 8"/>
              <p:cNvSpPr/>
              <p:nvPr/>
            </p:nvSpPr>
            <p:spPr>
              <a:xfrm>
                <a:off x="553878" y="3656893"/>
                <a:ext cx="492443" cy="1246495"/>
              </a:xfrm>
              <a:prstGeom prst="rect">
                <a:avLst/>
              </a:prstGeom>
            </p:spPr>
            <p:txBody>
              <a:bodyPr vert="eaVert" wrap="none">
                <a:spAutoFit/>
              </a:bodyPr>
              <a:lstStyle/>
              <a:p>
                <a:r>
                  <a:rPr lang="ja-JP" altLang="en-US" sz="2000" dirty="0">
                    <a:latin typeface="HGP明朝B" panose="02020800000000000000" pitchFamily="18" charset="-128"/>
                    <a:ea typeface="HGP明朝B" panose="02020800000000000000" pitchFamily="18" charset="-128"/>
                  </a:rPr>
                  <a:t>表現力・低</a:t>
                </a:r>
              </a:p>
            </p:txBody>
          </p:sp>
          <p:grpSp>
            <p:nvGrpSpPr>
              <p:cNvPr id="21" name="グループ化 29"/>
              <p:cNvGrpSpPr/>
              <p:nvPr/>
            </p:nvGrpSpPr>
            <p:grpSpPr>
              <a:xfrm>
                <a:off x="4058427" y="4363198"/>
                <a:ext cx="1828800" cy="682196"/>
                <a:chOff x="4058427" y="4209442"/>
                <a:chExt cx="1828800" cy="682196"/>
              </a:xfrm>
            </p:grpSpPr>
            <p:sp>
              <p:nvSpPr>
                <p:cNvPr id="13" name="円/楕円 12"/>
                <p:cNvSpPr/>
                <p:nvPr/>
              </p:nvSpPr>
              <p:spPr>
                <a:xfrm>
                  <a:off x="4058427" y="4209442"/>
                  <a:ext cx="1828800" cy="682196"/>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40"/>
                <p:cNvSpPr txBox="1"/>
                <p:nvPr/>
              </p:nvSpPr>
              <p:spPr>
                <a:xfrm>
                  <a:off x="4366309" y="4365874"/>
                  <a:ext cx="1213036" cy="369332"/>
                </a:xfrm>
                <a:prstGeom prst="rect">
                  <a:avLst/>
                </a:prstGeom>
                <a:noFill/>
              </p:spPr>
              <p:txBody>
                <a:bodyPr wrap="square" rtlCol="0">
                  <a:spAutoFit/>
                </a:bodyPr>
                <a:lstStyle/>
                <a:p>
                  <a:r>
                    <a:rPr kumimoji="1" lang="ja-JP" altLang="en-US" dirty="0">
                      <a:latin typeface="HGP明朝B" panose="02020800000000000000" pitchFamily="18" charset="-128"/>
                      <a:ea typeface="HGP明朝B" panose="02020800000000000000" pitchFamily="18" charset="-128"/>
                    </a:rPr>
                    <a:t>新聞・雑誌</a:t>
                  </a:r>
                </a:p>
              </p:txBody>
            </p:sp>
          </p:grpSp>
          <p:grpSp>
            <p:nvGrpSpPr>
              <p:cNvPr id="18" name="グループ化 30"/>
              <p:cNvGrpSpPr/>
              <p:nvPr/>
            </p:nvGrpSpPr>
            <p:grpSpPr>
              <a:xfrm>
                <a:off x="6491840" y="4479483"/>
                <a:ext cx="1828800" cy="682196"/>
                <a:chOff x="6491840" y="4479483"/>
                <a:chExt cx="1828800" cy="682196"/>
              </a:xfrm>
            </p:grpSpPr>
            <p:sp>
              <p:nvSpPr>
                <p:cNvPr id="12" name="円/楕円 11"/>
                <p:cNvSpPr/>
                <p:nvPr/>
              </p:nvSpPr>
              <p:spPr>
                <a:xfrm>
                  <a:off x="6491840" y="4479483"/>
                  <a:ext cx="1828800" cy="682196"/>
                </a:xfrm>
                <a:prstGeom prst="ellipse">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38"/>
                <p:cNvSpPr txBox="1"/>
                <p:nvPr/>
              </p:nvSpPr>
              <p:spPr>
                <a:xfrm>
                  <a:off x="6619523" y="4635915"/>
                  <a:ext cx="1573433" cy="369332"/>
                </a:xfrm>
                <a:prstGeom prst="rect">
                  <a:avLst/>
                </a:prstGeom>
                <a:noFill/>
              </p:spPr>
              <p:txBody>
                <a:bodyPr wrap="square" rtlCol="0">
                  <a:spAutoFit/>
                </a:bodyPr>
                <a:lstStyle/>
                <a:p>
                  <a:r>
                    <a:rPr kumimoji="1" lang="ja-JP" altLang="en-US" dirty="0">
                      <a:latin typeface="HGP明朝B" panose="02020800000000000000" pitchFamily="18" charset="-128"/>
                      <a:ea typeface="HGP明朝B" panose="02020800000000000000" pitchFamily="18" charset="-128"/>
                    </a:rPr>
                    <a:t>看板・ポスター</a:t>
                  </a:r>
                </a:p>
              </p:txBody>
            </p:sp>
          </p:grpSp>
          <p:grpSp>
            <p:nvGrpSpPr>
              <p:cNvPr id="20" name="グループ化 31"/>
              <p:cNvGrpSpPr/>
              <p:nvPr/>
            </p:nvGrpSpPr>
            <p:grpSpPr>
              <a:xfrm>
                <a:off x="6515099" y="3277329"/>
                <a:ext cx="1828800" cy="682196"/>
                <a:chOff x="6515099" y="3277329"/>
                <a:chExt cx="1828800" cy="682196"/>
              </a:xfrm>
            </p:grpSpPr>
            <p:sp>
              <p:nvSpPr>
                <p:cNvPr id="11" name="円/楕円 10"/>
                <p:cNvSpPr/>
                <p:nvPr/>
              </p:nvSpPr>
              <p:spPr>
                <a:xfrm>
                  <a:off x="6515099" y="3277329"/>
                  <a:ext cx="1828800" cy="682196"/>
                </a:xfrm>
                <a:prstGeom prst="ellipse">
                  <a:avLst/>
                </a:prstGeom>
                <a:ln w="28575">
                  <a:solidFill>
                    <a:srgbClr val="FFC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6" name="テキスト ボックス 36"/>
                <p:cNvSpPr txBox="1"/>
                <p:nvPr/>
              </p:nvSpPr>
              <p:spPr>
                <a:xfrm>
                  <a:off x="6844990" y="3435085"/>
                  <a:ext cx="1122497" cy="369332"/>
                </a:xfrm>
                <a:prstGeom prst="rect">
                  <a:avLst/>
                </a:prstGeom>
                <a:noFill/>
              </p:spPr>
              <p:txBody>
                <a:bodyPr wrap="square" rtlCol="0">
                  <a:spAutoFit/>
                </a:bodyPr>
                <a:lstStyle/>
                <a:p>
                  <a:r>
                    <a:rPr kumimoji="1" lang="en-US" altLang="ja-JP" dirty="0">
                      <a:latin typeface="HGP明朝B" panose="02020800000000000000" pitchFamily="18" charset="-128"/>
                      <a:ea typeface="HGP明朝B" panose="02020800000000000000" pitchFamily="18" charset="-128"/>
                    </a:rPr>
                    <a:t>WEB</a:t>
                  </a:r>
                  <a:r>
                    <a:rPr kumimoji="1" lang="ja-JP" altLang="en-US" dirty="0">
                      <a:latin typeface="HGP明朝B" panose="02020800000000000000" pitchFamily="18" charset="-128"/>
                      <a:ea typeface="HGP明朝B" panose="02020800000000000000" pitchFamily="18" charset="-128"/>
                    </a:rPr>
                    <a:t>広告</a:t>
                  </a:r>
                </a:p>
              </p:txBody>
            </p:sp>
          </p:grpSp>
          <p:grpSp>
            <p:nvGrpSpPr>
              <p:cNvPr id="19" name="グループ化 32"/>
              <p:cNvGrpSpPr/>
              <p:nvPr/>
            </p:nvGrpSpPr>
            <p:grpSpPr>
              <a:xfrm>
                <a:off x="8343899" y="2246259"/>
                <a:ext cx="1828800" cy="682196"/>
                <a:chOff x="8343899" y="2246259"/>
                <a:chExt cx="1828800" cy="682196"/>
              </a:xfrm>
            </p:grpSpPr>
            <p:sp>
              <p:nvSpPr>
                <p:cNvPr id="10" name="円/楕円 9"/>
                <p:cNvSpPr/>
                <p:nvPr/>
              </p:nvSpPr>
              <p:spPr>
                <a:xfrm>
                  <a:off x="8343899" y="2246259"/>
                  <a:ext cx="1828800" cy="682196"/>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34"/>
                <p:cNvSpPr txBox="1"/>
                <p:nvPr/>
              </p:nvSpPr>
              <p:spPr>
                <a:xfrm>
                  <a:off x="8696640" y="2402691"/>
                  <a:ext cx="1123317" cy="369332"/>
                </a:xfrm>
                <a:prstGeom prst="rect">
                  <a:avLst/>
                </a:prstGeom>
                <a:noFill/>
              </p:spPr>
              <p:txBody>
                <a:bodyPr wrap="square" rtlCol="0">
                  <a:spAutoFit/>
                </a:bodyPr>
                <a:lstStyle/>
                <a:p>
                  <a:r>
                    <a:rPr lang="ja-JP" altLang="en-US" dirty="0">
                      <a:latin typeface="HGP明朝B" panose="02020800000000000000" pitchFamily="18" charset="-128"/>
                      <a:ea typeface="HGP明朝B" panose="02020800000000000000" pitchFamily="18" charset="-128"/>
                    </a:rPr>
                    <a:t>テレビ</a:t>
                  </a:r>
                  <a:r>
                    <a:rPr kumimoji="1" lang="en-US" altLang="ja-JP" dirty="0">
                      <a:latin typeface="HGP明朝B" panose="02020800000000000000" pitchFamily="18" charset="-128"/>
                      <a:ea typeface="HGP明朝B" panose="02020800000000000000" pitchFamily="18" charset="-128"/>
                    </a:rPr>
                    <a:t>CM</a:t>
                  </a:r>
                  <a:endParaRPr kumimoji="1" lang="ja-JP" altLang="en-US" dirty="0">
                    <a:latin typeface="HGP明朝B" panose="02020800000000000000" pitchFamily="18" charset="-128"/>
                    <a:ea typeface="HGP明朝B" panose="02020800000000000000" pitchFamily="18" charset="-128"/>
                  </a:endParaRPr>
                </a:p>
              </p:txBody>
            </p:sp>
          </p:grpSp>
        </p:grpSp>
      </p:grpSp>
    </p:spTree>
    <p:extLst>
      <p:ext uri="{BB962C8B-B14F-4D97-AF65-F5344CB8AC3E}">
        <p14:creationId xmlns:p14="http://schemas.microsoft.com/office/powerpoint/2010/main" val="1722898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9490" y="182028"/>
            <a:ext cx="5223387" cy="761869"/>
          </a:xfrm>
        </p:spPr>
        <p:txBody>
          <a:bodyPr>
            <a:normAutofit/>
          </a:bodyPr>
          <a:lstStyle/>
          <a:p>
            <a:r>
              <a:rPr kumimoji="1" lang="ja-JP" altLang="en-US" dirty="0">
                <a:latin typeface="HGP明朝B" panose="02020800000000000000" pitchFamily="18" charset="-128"/>
                <a:ea typeface="HGP明朝B" panose="02020800000000000000" pitchFamily="18" charset="-128"/>
              </a:rPr>
              <a:t>広告についてのまとめ</a:t>
            </a:r>
          </a:p>
        </p:txBody>
      </p:sp>
      <p:sp>
        <p:nvSpPr>
          <p:cNvPr id="4" name="スライド番号プレースホルダー 3"/>
          <p:cNvSpPr>
            <a:spLocks noGrp="1"/>
          </p:cNvSpPr>
          <p:nvPr>
            <p:ph type="sldNum" sz="quarter" idx="12"/>
          </p:nvPr>
        </p:nvSpPr>
        <p:spPr/>
        <p:txBody>
          <a:bodyPr/>
          <a:lstStyle/>
          <a:p>
            <a:fld id="{AFBD6CD3-B33C-420D-8F05-F91DE2D9C373}" type="slidenum">
              <a:rPr kumimoji="1" lang="ja-JP" altLang="en-US" smtClean="0"/>
              <a:t>18</a:t>
            </a:fld>
            <a:endParaRPr kumimoji="1" lang="ja-JP" altLang="en-US"/>
          </a:p>
        </p:txBody>
      </p:sp>
      <p:sp>
        <p:nvSpPr>
          <p:cNvPr id="3" name="テキスト ボックス 2"/>
          <p:cNvSpPr txBox="1"/>
          <p:nvPr/>
        </p:nvSpPr>
        <p:spPr>
          <a:xfrm>
            <a:off x="615961" y="1277879"/>
            <a:ext cx="9359854" cy="1815882"/>
          </a:xfrm>
          <a:prstGeom prst="rect">
            <a:avLst/>
          </a:prstGeom>
          <a:noFill/>
        </p:spPr>
        <p:txBody>
          <a:bodyPr wrap="square" rtlCol="0">
            <a:spAutoFit/>
          </a:bodyPr>
          <a:lstStyle/>
          <a:p>
            <a:pPr marL="457200" indent="-45720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日本の企業は奇抜な広告で視聴者の目を引く傾向がある</a:t>
            </a:r>
            <a:endParaRPr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奇抜な広告は一部の視聴者に違和感を与え、それが</a:t>
            </a:r>
            <a:r>
              <a:rPr kumimoji="1" lang="ja-JP" altLang="en-US" sz="2800" dirty="0">
                <a:latin typeface="HGP明朝B" panose="02020800000000000000" pitchFamily="18" charset="-128"/>
                <a:ea typeface="HGP明朝B" panose="02020800000000000000" pitchFamily="18" charset="-128"/>
              </a:rPr>
              <a:t>不快感</a:t>
            </a:r>
            <a:r>
              <a:rPr lang="ja-JP" altLang="en-US" sz="2800" dirty="0">
                <a:latin typeface="HGP明朝B" panose="02020800000000000000" pitchFamily="18" charset="-128"/>
                <a:ea typeface="HGP明朝B" panose="02020800000000000000" pitchFamily="18" charset="-128"/>
              </a:rPr>
              <a:t>につ</a:t>
            </a:r>
            <a:r>
              <a:rPr kumimoji="1" lang="ja-JP" altLang="en-US" sz="2800" dirty="0">
                <a:latin typeface="HGP明朝B" panose="02020800000000000000" pitchFamily="18" charset="-128"/>
                <a:ea typeface="HGP明朝B" panose="02020800000000000000" pitchFamily="18" charset="-128"/>
              </a:rPr>
              <a:t>ながる</a:t>
            </a:r>
          </a:p>
          <a:p>
            <a:pPr marL="457200" indent="-45720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テレビ</a:t>
            </a:r>
            <a:r>
              <a:rPr lang="en-US" altLang="ja-JP" sz="2800" dirty="0">
                <a:latin typeface="HGP明朝B" panose="02020800000000000000" pitchFamily="18" charset="-128"/>
                <a:ea typeface="HGP明朝B" panose="02020800000000000000" pitchFamily="18" charset="-128"/>
              </a:rPr>
              <a:t>CM</a:t>
            </a:r>
            <a:r>
              <a:rPr lang="ja-JP" altLang="en-US" sz="2800" dirty="0">
                <a:latin typeface="HGP明朝B" panose="02020800000000000000" pitchFamily="18" charset="-128"/>
                <a:ea typeface="HGP明朝B" panose="02020800000000000000" pitchFamily="18" charset="-128"/>
              </a:rPr>
              <a:t>は表現力、受動的視聴頻度ともに高い</a:t>
            </a:r>
            <a:endParaRPr lang="en-US" altLang="ja-JP" sz="2800" dirty="0">
              <a:latin typeface="HGP明朝B" panose="02020800000000000000" pitchFamily="18" charset="-128"/>
              <a:ea typeface="HGP明朝B" panose="02020800000000000000" pitchFamily="18" charset="-128"/>
            </a:endParaRPr>
          </a:p>
        </p:txBody>
      </p:sp>
      <p:grpSp>
        <p:nvGrpSpPr>
          <p:cNvPr id="7" name="グループ化 4"/>
          <p:cNvGrpSpPr/>
          <p:nvPr/>
        </p:nvGrpSpPr>
        <p:grpSpPr>
          <a:xfrm>
            <a:off x="1292947" y="2699855"/>
            <a:ext cx="9281647" cy="3875036"/>
            <a:chOff x="615962" y="2525099"/>
            <a:chExt cx="9596273" cy="4332902"/>
          </a:xfrm>
        </p:grpSpPr>
        <p:pic>
          <p:nvPicPr>
            <p:cNvPr id="16"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5604" y="2525099"/>
              <a:ext cx="2079004" cy="2079004"/>
            </a:xfrm>
            <a:prstGeom prst="rect">
              <a:avLst/>
            </a:prstGeom>
          </p:spPr>
        </p:pic>
        <p:pic>
          <p:nvPicPr>
            <p:cNvPr id="10" name="図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40414" y="4786180"/>
              <a:ext cx="2071821" cy="2071821"/>
            </a:xfrm>
            <a:prstGeom prst="rect">
              <a:avLst/>
            </a:prstGeom>
          </p:spPr>
        </p:pic>
        <p:grpSp>
          <p:nvGrpSpPr>
            <p:cNvPr id="5" name="グループ化 14"/>
            <p:cNvGrpSpPr/>
            <p:nvPr/>
          </p:nvGrpSpPr>
          <p:grpSpPr>
            <a:xfrm>
              <a:off x="615962" y="3453325"/>
              <a:ext cx="7823942" cy="2484129"/>
              <a:chOff x="615962" y="3453325"/>
              <a:chExt cx="7823942" cy="2484129"/>
            </a:xfrm>
          </p:grpSpPr>
          <p:pic>
            <p:nvPicPr>
              <p:cNvPr id="6" name="図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76251" y="3453325"/>
                <a:ext cx="2143125" cy="2143125"/>
              </a:xfrm>
              <a:prstGeom prst="rect">
                <a:avLst/>
              </a:prstGeom>
            </p:spPr>
          </p:pic>
          <p:pic>
            <p:nvPicPr>
              <p:cNvPr id="8" name="図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5962" y="3525155"/>
                <a:ext cx="2071296" cy="2071296"/>
              </a:xfrm>
              <a:prstGeom prst="rect">
                <a:avLst/>
              </a:prstGeom>
            </p:spPr>
          </p:pic>
          <p:sp>
            <p:nvSpPr>
              <p:cNvPr id="11" name="右矢印 20"/>
              <p:cNvSpPr/>
              <p:nvPr/>
            </p:nvSpPr>
            <p:spPr>
              <a:xfrm>
                <a:off x="2660885" y="4098574"/>
                <a:ext cx="1647411" cy="924458"/>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21"/>
              <p:cNvSpPr txBox="1"/>
              <p:nvPr/>
            </p:nvSpPr>
            <p:spPr>
              <a:xfrm>
                <a:off x="3028626" y="3748918"/>
                <a:ext cx="726429" cy="516214"/>
              </a:xfrm>
              <a:prstGeom prst="rect">
                <a:avLst/>
              </a:prstGeom>
              <a:noFill/>
            </p:spPr>
            <p:txBody>
              <a:bodyPr wrap="square" rtlCol="0">
                <a:spAutoFit/>
              </a:bodyPr>
              <a:lstStyle/>
              <a:p>
                <a:r>
                  <a:rPr kumimoji="1" lang="en-US" altLang="ja-JP" sz="2400" dirty="0">
                    <a:latin typeface="HGP明朝B" panose="02020800000000000000" pitchFamily="18" charset="-128"/>
                    <a:ea typeface="HGP明朝B" panose="02020800000000000000" pitchFamily="18" charset="-128"/>
                  </a:rPr>
                  <a:t>CM</a:t>
                </a:r>
                <a:endParaRPr kumimoji="1" lang="ja-JP" altLang="en-US" sz="2400" dirty="0">
                  <a:latin typeface="HGP明朝B" panose="02020800000000000000" pitchFamily="18" charset="-128"/>
                  <a:ea typeface="HGP明朝B" panose="02020800000000000000" pitchFamily="18" charset="-128"/>
                </a:endParaRPr>
              </a:p>
            </p:txBody>
          </p:sp>
          <p:sp>
            <p:nvSpPr>
              <p:cNvPr id="17" name="右矢印 23"/>
              <p:cNvSpPr/>
              <p:nvPr/>
            </p:nvSpPr>
            <p:spPr>
              <a:xfrm rot="20434261">
                <a:off x="6581331" y="3733287"/>
                <a:ext cx="1755058" cy="68911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右矢印 24"/>
              <p:cNvSpPr/>
              <p:nvPr/>
            </p:nvSpPr>
            <p:spPr>
              <a:xfrm rot="681661">
                <a:off x="6684846" y="5248342"/>
                <a:ext cx="1755058" cy="689112"/>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1977731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00381" y="2756900"/>
            <a:ext cx="8959464" cy="1325563"/>
          </a:xfrm>
        </p:spPr>
        <p:txBody>
          <a:bodyPr>
            <a:normAutofit/>
          </a:bodyPr>
          <a:lstStyle/>
          <a:p>
            <a:pPr algn="ctr"/>
            <a:r>
              <a:rPr lang="ja-JP" altLang="en-US" sz="3600" dirty="0">
                <a:latin typeface="HGP明朝B" panose="02020800000000000000" pitchFamily="18" charset="-128"/>
                <a:ea typeface="HGP明朝B" panose="02020800000000000000" pitchFamily="18" charset="-128"/>
              </a:rPr>
              <a:t>ソーシャルメディアに</a:t>
            </a:r>
            <a:r>
              <a:rPr lang="en-US" altLang="ja-JP" sz="3600" dirty="0">
                <a:latin typeface="HGP明朝B" panose="02020800000000000000" pitchFamily="18" charset="-128"/>
                <a:ea typeface="HGP明朝B" panose="02020800000000000000" pitchFamily="18" charset="-128"/>
              </a:rPr>
              <a:t>CM</a:t>
            </a:r>
            <a:r>
              <a:rPr lang="ja-JP" altLang="en-US" sz="3600" dirty="0">
                <a:latin typeface="HGP明朝B" panose="02020800000000000000" pitchFamily="18" charset="-128"/>
                <a:ea typeface="HGP明朝B" panose="02020800000000000000" pitchFamily="18" charset="-128"/>
              </a:rPr>
              <a:t>に関する意見が殺到し</a:t>
            </a:r>
            <a:r>
              <a:rPr lang="en-US" altLang="ja-JP" sz="3600" dirty="0">
                <a:latin typeface="HGP明朝B" panose="02020800000000000000" pitchFamily="18" charset="-128"/>
                <a:ea typeface="HGP明朝B" panose="02020800000000000000" pitchFamily="18" charset="-128"/>
              </a:rPr>
              <a:t/>
            </a:r>
            <a:br>
              <a:rPr lang="en-US" altLang="ja-JP" sz="3600" dirty="0">
                <a:latin typeface="HGP明朝B" panose="02020800000000000000" pitchFamily="18" charset="-128"/>
                <a:ea typeface="HGP明朝B" panose="02020800000000000000" pitchFamily="18" charset="-128"/>
              </a:rPr>
            </a:br>
            <a:r>
              <a:rPr lang="ja-JP" altLang="en-US" sz="3600" dirty="0">
                <a:latin typeface="HGP明朝B" panose="02020800000000000000" pitchFamily="18" charset="-128"/>
                <a:ea typeface="HGP明朝B" panose="02020800000000000000" pitchFamily="18" charset="-128"/>
              </a:rPr>
              <a:t>まとめサイトやマスコミに掲載される事象</a:t>
            </a:r>
            <a:endParaRPr lang="ja-JP" altLang="en-US" sz="4000" dirty="0">
              <a:latin typeface="HGP明朝B" panose="02020800000000000000" pitchFamily="18" charset="-128"/>
              <a:ea typeface="HGP明朝B" panose="02020800000000000000" pitchFamily="18" charset="-128"/>
            </a:endParaRPr>
          </a:p>
        </p:txBody>
      </p:sp>
      <p:sp>
        <p:nvSpPr>
          <p:cNvPr id="6" name="スライド番号プレースホルダー 3"/>
          <p:cNvSpPr>
            <a:spLocks noGrp="1"/>
          </p:cNvSpPr>
          <p:nvPr>
            <p:ph type="sldNum" sz="quarter" idx="12"/>
          </p:nvPr>
        </p:nvSpPr>
        <p:spPr/>
        <p:txBody>
          <a:bodyPr/>
          <a:lstStyle/>
          <a:p>
            <a:fld id="{AFBD6CD3-B33C-420D-8F05-F91DE2D9C373}" type="slidenum">
              <a:rPr kumimoji="1" lang="ja-JP" altLang="en-US" smtClean="0"/>
              <a:t>19</a:t>
            </a:fld>
            <a:endParaRPr kumimoji="1" lang="ja-JP" altLang="en-US"/>
          </a:p>
        </p:txBody>
      </p:sp>
      <p:sp>
        <p:nvSpPr>
          <p:cNvPr id="3" name="テキスト ボックス 2"/>
          <p:cNvSpPr txBox="1"/>
          <p:nvPr/>
        </p:nvSpPr>
        <p:spPr>
          <a:xfrm>
            <a:off x="256591" y="908895"/>
            <a:ext cx="3858207" cy="646331"/>
          </a:xfrm>
          <a:prstGeom prst="rect">
            <a:avLst/>
          </a:prstGeom>
          <a:noFill/>
        </p:spPr>
        <p:txBody>
          <a:bodyPr wrap="square" rtlCol="0">
            <a:spAutoFit/>
          </a:bodyPr>
          <a:lstStyle/>
          <a:p>
            <a:r>
              <a:rPr lang="ja-JP" altLang="en-US" sz="3600" dirty="0">
                <a:latin typeface="HGP明朝B" panose="02020800000000000000" pitchFamily="18" charset="-128"/>
                <a:ea typeface="HGP明朝B" panose="02020800000000000000" pitchFamily="18" charset="-128"/>
              </a:rPr>
              <a:t>ＣＭの炎上の定義：</a:t>
            </a:r>
            <a:endParaRPr kumimoji="1" lang="ja-JP" altLang="en-US" sz="3600" dirty="0">
              <a:latin typeface="HGP明朝B" panose="02020800000000000000" pitchFamily="18" charset="-128"/>
              <a:ea typeface="HGP明朝B" panose="02020800000000000000" pitchFamily="18" charset="-128"/>
            </a:endParaRPr>
          </a:p>
        </p:txBody>
      </p:sp>
      <p:sp>
        <p:nvSpPr>
          <p:cNvPr id="4" name="スライド番号プレースホルダー 3"/>
          <p:cNvSpPr>
            <a:spLocks/>
          </p:cNvSpPr>
          <p:nvPr/>
        </p:nvSpPr>
        <p:spPr>
          <a:xfrm>
            <a:off x="8610600" y="6356350"/>
            <a:ext cx="2743200" cy="365125"/>
          </a:xfrm>
          <a:prstGeom prst="rect">
            <a:avLst/>
          </a:prstGeom>
        </p:spPr>
        <p:txBody>
          <a:bodyPr/>
          <a:lstStyle/>
          <a:p>
            <a:endParaRPr kumimoji="1" lang="ja-JP" altLang="en-US" dirty="0"/>
          </a:p>
        </p:txBody>
      </p:sp>
    </p:spTree>
    <p:extLst>
      <p:ext uri="{BB962C8B-B14F-4D97-AF65-F5344CB8AC3E}">
        <p14:creationId xmlns:p14="http://schemas.microsoft.com/office/powerpoint/2010/main" val="1867113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67000" y="2656912"/>
            <a:ext cx="10515600" cy="1325563"/>
          </a:xfrm>
        </p:spPr>
        <p:txBody>
          <a:bodyPr/>
          <a:lstStyle/>
          <a:p>
            <a:r>
              <a:rPr kumimoji="1" lang="ja-JP" altLang="en-US" dirty="0" smtClean="0">
                <a:latin typeface="HGP明朝B" panose="02020800000000000000" pitchFamily="18" charset="-128"/>
                <a:ea typeface="HGP明朝B" panose="02020800000000000000" pitchFamily="18" charset="-128"/>
              </a:rPr>
              <a:t>炎上事例が増えてきている</a:t>
            </a:r>
            <a:endParaRPr kumimoji="1" lang="ja-JP" altLang="en-US" dirty="0">
              <a:latin typeface="HGP明朝B" panose="02020800000000000000" pitchFamily="18" charset="-128"/>
              <a:ea typeface="HGP明朝B" panose="02020800000000000000" pitchFamily="18" charset="-128"/>
            </a:endParaRPr>
          </a:p>
        </p:txBody>
      </p:sp>
      <p:sp>
        <p:nvSpPr>
          <p:cNvPr id="3" name="スライド番号プレースホルダー 2"/>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2</a:t>
            </a:fld>
            <a:endParaRPr lang="ja-JP" altLang="en-US">
              <a:solidFill>
                <a:prstClr val="black">
                  <a:tint val="75000"/>
                </a:prstClr>
              </a:solidFill>
            </a:endParaRPr>
          </a:p>
        </p:txBody>
      </p:sp>
    </p:spTree>
    <p:extLst>
      <p:ext uri="{BB962C8B-B14F-4D97-AF65-F5344CB8AC3E}">
        <p14:creationId xmlns:p14="http://schemas.microsoft.com/office/powerpoint/2010/main" val="1825118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489586" y="3009150"/>
            <a:ext cx="9480480" cy="707886"/>
          </a:xfrm>
          <a:prstGeom prst="rect">
            <a:avLst/>
          </a:prstGeom>
        </p:spPr>
        <p:txBody>
          <a:bodyPr wrap="none">
            <a:spAutoFit/>
          </a:bodyPr>
          <a:lstStyle/>
          <a:p>
            <a:r>
              <a:rPr lang="ja-JP" altLang="en-US" sz="4000" dirty="0">
                <a:latin typeface="HGP明朝B" panose="02020800000000000000" pitchFamily="18" charset="-128"/>
                <a:ea typeface="HGP明朝B" panose="02020800000000000000" pitchFamily="18" charset="-128"/>
              </a:rPr>
              <a:t>本研究では</a:t>
            </a:r>
            <a:r>
              <a:rPr lang="en-US" altLang="ja-JP" sz="4000" dirty="0">
                <a:solidFill>
                  <a:srgbClr val="FF0000"/>
                </a:solidFill>
                <a:latin typeface="HGP明朝B" panose="02020800000000000000" pitchFamily="18" charset="-128"/>
                <a:ea typeface="HGP明朝B" panose="02020800000000000000" pitchFamily="18" charset="-128"/>
              </a:rPr>
              <a:t>CM</a:t>
            </a:r>
            <a:r>
              <a:rPr lang="ja-JP" altLang="en-US" sz="4000" dirty="0">
                <a:solidFill>
                  <a:srgbClr val="FF0000"/>
                </a:solidFill>
                <a:latin typeface="HGP明朝B" panose="02020800000000000000" pitchFamily="18" charset="-128"/>
                <a:ea typeface="HGP明朝B" panose="02020800000000000000" pitchFamily="18" charset="-128"/>
              </a:rPr>
              <a:t>における炎上</a:t>
            </a:r>
            <a:r>
              <a:rPr lang="ja-JP" altLang="en-US" sz="4000" dirty="0">
                <a:latin typeface="HGP明朝B" panose="02020800000000000000" pitchFamily="18" charset="-128"/>
                <a:ea typeface="HGP明朝B" panose="02020800000000000000" pitchFamily="18" charset="-128"/>
              </a:rPr>
              <a:t>を対象とする。</a:t>
            </a:r>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20</a:t>
            </a:fld>
            <a:endParaRPr lang="ja-JP" altLang="en-US">
              <a:solidFill>
                <a:prstClr val="black">
                  <a:tint val="75000"/>
                </a:prstClr>
              </a:solidFill>
            </a:endParaRPr>
          </a:p>
        </p:txBody>
      </p:sp>
    </p:spTree>
    <p:extLst>
      <p:ext uri="{BB962C8B-B14F-4D97-AF65-F5344CB8AC3E}">
        <p14:creationId xmlns:p14="http://schemas.microsoft.com/office/powerpoint/2010/main" val="3368006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BD6CD3-B33C-420D-8F05-F91DE2D9C373}" type="slidenum">
              <a:rPr kumimoji="1" lang="ja-JP" altLang="en-US" smtClean="0"/>
              <a:t>21</a:t>
            </a:fld>
            <a:endParaRPr kumimoji="1" lang="ja-JP" altLang="en-US"/>
          </a:p>
        </p:txBody>
      </p:sp>
      <p:sp>
        <p:nvSpPr>
          <p:cNvPr id="4" name="テキスト ボックス 3"/>
          <p:cNvSpPr txBox="1"/>
          <p:nvPr/>
        </p:nvSpPr>
        <p:spPr>
          <a:xfrm>
            <a:off x="2974259" y="2989007"/>
            <a:ext cx="6287728" cy="707886"/>
          </a:xfrm>
          <a:prstGeom prst="rect">
            <a:avLst/>
          </a:prstGeom>
          <a:noFill/>
        </p:spPr>
        <p:txBody>
          <a:bodyPr wrap="square" rtlCol="0">
            <a:spAutoFit/>
          </a:bodyPr>
          <a:lstStyle/>
          <a:p>
            <a:pPr algn="ctr"/>
            <a:r>
              <a:rPr kumimoji="1" lang="ja-JP" altLang="en-US" sz="4000" dirty="0">
                <a:latin typeface="HGP明朝B" panose="02020800000000000000" pitchFamily="18" charset="-128"/>
                <a:ea typeface="HGP明朝B" panose="02020800000000000000" pitchFamily="18" charset="-128"/>
              </a:rPr>
              <a:t>そもそも炎上した</a:t>
            </a:r>
            <a:r>
              <a:rPr kumimoji="1" lang="en-US" altLang="ja-JP" sz="4000" dirty="0">
                <a:latin typeface="HGP明朝B" panose="02020800000000000000" pitchFamily="18" charset="-128"/>
                <a:ea typeface="HGP明朝B" panose="02020800000000000000" pitchFamily="18" charset="-128"/>
              </a:rPr>
              <a:t>CM</a:t>
            </a:r>
            <a:r>
              <a:rPr kumimoji="1" lang="ja-JP" altLang="en-US" sz="4000" dirty="0">
                <a:latin typeface="HGP明朝B" panose="02020800000000000000" pitchFamily="18" charset="-128"/>
                <a:ea typeface="HGP明朝B" panose="02020800000000000000" pitchFamily="18" charset="-128"/>
              </a:rPr>
              <a:t>って</a:t>
            </a:r>
            <a:r>
              <a:rPr kumimoji="1" lang="en-US" altLang="ja-JP" sz="4000" dirty="0">
                <a:latin typeface="HGP明朝B" panose="02020800000000000000" pitchFamily="18" charset="-128"/>
                <a:ea typeface="HGP明朝B" panose="02020800000000000000" pitchFamily="18" charset="-128"/>
              </a:rPr>
              <a:t>…</a:t>
            </a:r>
            <a:r>
              <a:rPr kumimoji="1" lang="ja-JP" altLang="en-US" sz="4000" dirty="0">
                <a:latin typeface="HGP明朝B" panose="02020800000000000000" pitchFamily="18" charset="-128"/>
                <a:ea typeface="HGP明朝B" panose="02020800000000000000" pitchFamily="18" charset="-128"/>
              </a:rPr>
              <a:t>？</a:t>
            </a:r>
            <a:endParaRPr lang="ja-JP" altLang="en-US" sz="4000"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31091339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3712117720"/>
              </p:ext>
            </p:extLst>
          </p:nvPr>
        </p:nvGraphicFramePr>
        <p:xfrm>
          <a:off x="952330" y="1306031"/>
          <a:ext cx="10433424" cy="3946167"/>
        </p:xfrm>
        <a:graphic>
          <a:graphicData uri="http://schemas.openxmlformats.org/drawingml/2006/table">
            <a:tbl>
              <a:tblPr firstRow="1" bandRow="1">
                <a:tableStyleId>{00A15C55-8517-42AA-B614-E9B94910E393}</a:tableStyleId>
              </a:tblPr>
              <a:tblGrid>
                <a:gridCol w="1668870">
                  <a:extLst>
                    <a:ext uri="{9D8B030D-6E8A-4147-A177-3AD203B41FA5}">
                      <a16:colId xmlns:a16="http://schemas.microsoft.com/office/drawing/2014/main" xmlns="" val="20000"/>
                    </a:ext>
                  </a:extLst>
                </a:gridCol>
                <a:gridCol w="1641084">
                  <a:extLst>
                    <a:ext uri="{9D8B030D-6E8A-4147-A177-3AD203B41FA5}">
                      <a16:colId xmlns:a16="http://schemas.microsoft.com/office/drawing/2014/main" xmlns="" val="20001"/>
                    </a:ext>
                  </a:extLst>
                </a:gridCol>
                <a:gridCol w="1946787">
                  <a:extLst>
                    <a:ext uri="{9D8B030D-6E8A-4147-A177-3AD203B41FA5}">
                      <a16:colId xmlns:a16="http://schemas.microsoft.com/office/drawing/2014/main" xmlns="" val="20002"/>
                    </a:ext>
                  </a:extLst>
                </a:gridCol>
                <a:gridCol w="1696064">
                  <a:extLst>
                    <a:ext uri="{9D8B030D-6E8A-4147-A177-3AD203B41FA5}">
                      <a16:colId xmlns:a16="http://schemas.microsoft.com/office/drawing/2014/main" xmlns="" val="20003"/>
                    </a:ext>
                  </a:extLst>
                </a:gridCol>
                <a:gridCol w="1799304">
                  <a:extLst>
                    <a:ext uri="{9D8B030D-6E8A-4147-A177-3AD203B41FA5}">
                      <a16:colId xmlns:a16="http://schemas.microsoft.com/office/drawing/2014/main" xmlns="" val="20004"/>
                    </a:ext>
                  </a:extLst>
                </a:gridCol>
                <a:gridCol w="1681315">
                  <a:extLst>
                    <a:ext uri="{9D8B030D-6E8A-4147-A177-3AD203B41FA5}">
                      <a16:colId xmlns:a16="http://schemas.microsoft.com/office/drawing/2014/main" xmlns="" val="20005"/>
                    </a:ext>
                  </a:extLst>
                </a:gridCol>
              </a:tblGrid>
              <a:tr h="367343">
                <a:tc>
                  <a:txBody>
                    <a:bodyPr/>
                    <a:lstStyle/>
                    <a:p>
                      <a:pPr algn="ctr"/>
                      <a:r>
                        <a:rPr kumimoji="1" lang="ja-JP" altLang="en-US" dirty="0">
                          <a:latin typeface="HGP明朝B" panose="02020800000000000000" pitchFamily="18" charset="-128"/>
                          <a:ea typeface="HGP明朝B" panose="02020800000000000000" pitchFamily="18" charset="-128"/>
                        </a:rPr>
                        <a:t>炎上したＣＭ</a:t>
                      </a:r>
                    </a:p>
                  </a:txBody>
                  <a:tcPr/>
                </a:tc>
                <a:tc>
                  <a:txBody>
                    <a:bodyPr/>
                    <a:lstStyle/>
                    <a:p>
                      <a:pPr algn="ctr"/>
                      <a:r>
                        <a:rPr kumimoji="1" lang="ja-JP" altLang="en-US" dirty="0">
                          <a:latin typeface="HGP明朝B" panose="02020800000000000000" pitchFamily="18" charset="-128"/>
                          <a:ea typeface="HGP明朝B" panose="02020800000000000000" pitchFamily="18" charset="-128"/>
                        </a:rPr>
                        <a:t>班員の意見</a:t>
                      </a:r>
                    </a:p>
                  </a:txBody>
                  <a:tcPr/>
                </a:tc>
                <a:tc>
                  <a:txBody>
                    <a:bodyPr/>
                    <a:lstStyle/>
                    <a:p>
                      <a:pPr algn="ctr"/>
                      <a:r>
                        <a:rPr kumimoji="1" lang="ja-JP" altLang="en-US" dirty="0">
                          <a:latin typeface="HGP明朝B" panose="02020800000000000000" pitchFamily="18" charset="-128"/>
                          <a:ea typeface="HGP明朝B" panose="02020800000000000000" pitchFamily="18" charset="-128"/>
                        </a:rPr>
                        <a:t>炎上したＣＭ</a:t>
                      </a:r>
                    </a:p>
                  </a:txBody>
                  <a:tcPr/>
                </a:tc>
                <a:tc>
                  <a:txBody>
                    <a:bodyPr/>
                    <a:lstStyle/>
                    <a:p>
                      <a:pPr algn="ctr"/>
                      <a:r>
                        <a:rPr kumimoji="1" lang="ja-JP" altLang="en-US" dirty="0">
                          <a:latin typeface="HGP明朝B" panose="02020800000000000000" pitchFamily="18" charset="-128"/>
                          <a:ea typeface="HGP明朝B" panose="02020800000000000000" pitchFamily="18" charset="-128"/>
                        </a:rPr>
                        <a:t>班員の意見</a:t>
                      </a:r>
                    </a:p>
                  </a:txBody>
                  <a:tcPr/>
                </a:tc>
                <a:tc>
                  <a:txBody>
                    <a:bodyPr/>
                    <a:lstStyle/>
                    <a:p>
                      <a:pPr algn="ctr"/>
                      <a:r>
                        <a:rPr kumimoji="1" lang="ja-JP" altLang="en-US" dirty="0">
                          <a:latin typeface="HGP明朝B" panose="02020800000000000000" pitchFamily="18" charset="-128"/>
                          <a:ea typeface="HGP明朝B" panose="02020800000000000000" pitchFamily="18" charset="-128"/>
                        </a:rPr>
                        <a:t>炎上したＣＭ</a:t>
                      </a:r>
                    </a:p>
                  </a:txBody>
                  <a:tcPr/>
                </a:tc>
                <a:tc>
                  <a:txBody>
                    <a:bodyPr/>
                    <a:lstStyle/>
                    <a:p>
                      <a:pPr algn="ctr"/>
                      <a:r>
                        <a:rPr kumimoji="1" lang="ja-JP" altLang="en-US" dirty="0">
                          <a:latin typeface="HGP明朝B" panose="02020800000000000000" pitchFamily="18" charset="-128"/>
                          <a:ea typeface="HGP明朝B" panose="02020800000000000000" pitchFamily="18" charset="-128"/>
                        </a:rPr>
                        <a:t>班員の意見</a:t>
                      </a:r>
                    </a:p>
                  </a:txBody>
                  <a:tcPr/>
                </a:tc>
                <a:extLst>
                  <a:ext uri="{0D108BD9-81ED-4DB2-BD59-A6C34878D82A}">
                    <a16:rowId xmlns:a16="http://schemas.microsoft.com/office/drawing/2014/main" xmlns="" val="10000"/>
                  </a:ext>
                </a:extLst>
              </a:tr>
              <a:tr h="367343">
                <a:tc>
                  <a:txBody>
                    <a:bodyPr/>
                    <a:lstStyle/>
                    <a:p>
                      <a:pPr algn="ctr"/>
                      <a:r>
                        <a:rPr kumimoji="1" lang="ja-JP" altLang="en-US" dirty="0">
                          <a:latin typeface="HGP明朝B" panose="02020800000000000000" pitchFamily="18" charset="-128"/>
                          <a:ea typeface="HGP明朝B" panose="02020800000000000000" pitchFamily="18" charset="-128"/>
                        </a:rPr>
                        <a:t>ＬＵＭＩＮＥ</a:t>
                      </a:r>
                    </a:p>
                  </a:txBody>
                  <a:tcPr/>
                </a:tc>
                <a:tc>
                  <a:txBody>
                    <a:bodyPr/>
                    <a:lstStyle/>
                    <a:p>
                      <a:pPr algn="ctr"/>
                      <a:r>
                        <a:rPr kumimoji="1" lang="ja-JP" altLang="en-US" dirty="0">
                          <a:solidFill>
                            <a:srgbClr val="FF0000"/>
                          </a:solidFill>
                          <a:latin typeface="HGP明朝B" panose="02020800000000000000" pitchFamily="18" charset="-128"/>
                          <a:ea typeface="HGP明朝B" panose="02020800000000000000" pitchFamily="18" charset="-128"/>
                        </a:rPr>
                        <a:t>△</a:t>
                      </a:r>
                    </a:p>
                  </a:txBody>
                  <a:tcPr/>
                </a:tc>
                <a:tc>
                  <a:txBody>
                    <a:bodyPr/>
                    <a:lstStyle/>
                    <a:p>
                      <a:pPr algn="ctr"/>
                      <a:r>
                        <a:rPr kumimoji="1" lang="ja-JP" altLang="en-US" dirty="0">
                          <a:latin typeface="HGP明朝B" panose="02020800000000000000" pitchFamily="18" charset="-128"/>
                          <a:ea typeface="HGP明朝B" panose="02020800000000000000" pitchFamily="18" charset="-128"/>
                        </a:rPr>
                        <a:t>アサヒ飲料</a:t>
                      </a:r>
                    </a:p>
                  </a:txBody>
                  <a:tcPr/>
                </a:tc>
                <a:tc>
                  <a:txBody>
                    <a:bodyPr/>
                    <a:lstStyle/>
                    <a:p>
                      <a:pPr algn="ctr"/>
                      <a:r>
                        <a:rPr kumimoji="1" lang="ja-JP" altLang="en-US" dirty="0">
                          <a:latin typeface="HGP明朝B" panose="02020800000000000000" pitchFamily="18" charset="-128"/>
                          <a:ea typeface="HGP明朝B" panose="02020800000000000000" pitchFamily="18" charset="-128"/>
                        </a:rPr>
                        <a:t>○</a:t>
                      </a:r>
                    </a:p>
                  </a:txBody>
                  <a:tcPr/>
                </a:tc>
                <a:tc>
                  <a:txBody>
                    <a:bodyPr/>
                    <a:lstStyle/>
                    <a:p>
                      <a:pPr algn="ctr"/>
                      <a:r>
                        <a:rPr kumimoji="1" lang="ja-JP" altLang="en-US" dirty="0">
                          <a:latin typeface="HGP明朝B" panose="02020800000000000000" pitchFamily="18" charset="-128"/>
                          <a:ea typeface="HGP明朝B" panose="02020800000000000000" pitchFamily="18" charset="-128"/>
                        </a:rPr>
                        <a:t>ＵＨＡ</a:t>
                      </a:r>
                    </a:p>
                  </a:txBody>
                  <a:tcPr/>
                </a:tc>
                <a:tc>
                  <a:txBody>
                    <a:bodyPr/>
                    <a:lstStyle/>
                    <a:p>
                      <a:pPr algn="ctr"/>
                      <a:r>
                        <a:rPr kumimoji="1" lang="en-US" altLang="ja-JP" dirty="0">
                          <a:solidFill>
                            <a:schemeClr val="tx1"/>
                          </a:solidFill>
                          <a:latin typeface="HGP明朝B" panose="02020800000000000000" pitchFamily="18" charset="-128"/>
                          <a:ea typeface="HGP明朝B" panose="02020800000000000000" pitchFamily="18" charset="-128"/>
                        </a:rPr>
                        <a:t>×</a:t>
                      </a:r>
                      <a:endParaRPr kumimoji="1" lang="ja-JP" altLang="en-US" dirty="0">
                        <a:solidFill>
                          <a:schemeClr val="tx1"/>
                        </a:solidFill>
                        <a:latin typeface="HGP明朝B" panose="02020800000000000000" pitchFamily="18" charset="-128"/>
                        <a:ea typeface="HGP明朝B" panose="02020800000000000000" pitchFamily="18" charset="-128"/>
                      </a:endParaRPr>
                    </a:p>
                  </a:txBody>
                  <a:tcPr/>
                </a:tc>
                <a:extLst>
                  <a:ext uri="{0D108BD9-81ED-4DB2-BD59-A6C34878D82A}">
                    <a16:rowId xmlns:a16="http://schemas.microsoft.com/office/drawing/2014/main" xmlns="" val="10001"/>
                  </a:ext>
                </a:extLst>
              </a:tr>
              <a:tr h="367343">
                <a:tc>
                  <a:txBody>
                    <a:bodyPr/>
                    <a:lstStyle/>
                    <a:p>
                      <a:pPr algn="ctr"/>
                      <a:r>
                        <a:rPr kumimoji="1" lang="ja-JP" altLang="en-US" dirty="0">
                          <a:latin typeface="HGP明朝B" panose="02020800000000000000" pitchFamily="18" charset="-128"/>
                          <a:ea typeface="HGP明朝B" panose="02020800000000000000" pitchFamily="18" charset="-128"/>
                        </a:rPr>
                        <a:t>メルカリ</a:t>
                      </a:r>
                    </a:p>
                  </a:txBody>
                  <a:tcPr/>
                </a:tc>
                <a:tc>
                  <a:txBody>
                    <a:bodyPr/>
                    <a:lstStyle/>
                    <a:p>
                      <a:pPr algn="ctr"/>
                      <a:r>
                        <a:rPr kumimoji="1" lang="en-US" altLang="ja-JP" dirty="0">
                          <a:latin typeface="HGP明朝B" panose="02020800000000000000" pitchFamily="18" charset="-128"/>
                          <a:ea typeface="HGP明朝B" panose="02020800000000000000" pitchFamily="18" charset="-128"/>
                        </a:rPr>
                        <a:t>×</a:t>
                      </a:r>
                      <a:endParaRPr kumimoji="1" lang="ja-JP" altLang="en-US" dirty="0">
                        <a:latin typeface="HGP明朝B" panose="02020800000000000000" pitchFamily="18" charset="-128"/>
                        <a:ea typeface="HGP明朝B" panose="02020800000000000000" pitchFamily="18" charset="-128"/>
                      </a:endParaRPr>
                    </a:p>
                  </a:txBody>
                  <a:tcPr/>
                </a:tc>
                <a:tc>
                  <a:txBody>
                    <a:bodyPr/>
                    <a:lstStyle/>
                    <a:p>
                      <a:pPr algn="ctr"/>
                      <a:r>
                        <a:rPr kumimoji="1" lang="ja-JP" altLang="en-US" dirty="0">
                          <a:latin typeface="HGP明朝B" panose="02020800000000000000" pitchFamily="18" charset="-128"/>
                          <a:ea typeface="HGP明朝B" panose="02020800000000000000" pitchFamily="18" charset="-128"/>
                        </a:rPr>
                        <a:t>ＲＡＩＺＡＰ</a:t>
                      </a:r>
                    </a:p>
                  </a:txBody>
                  <a:tcPr/>
                </a:tc>
                <a:tc>
                  <a:txBody>
                    <a:bodyPr/>
                    <a:lstStyle/>
                    <a:p>
                      <a:pPr algn="ctr"/>
                      <a:r>
                        <a:rPr kumimoji="1" lang="ja-JP" altLang="en-US" dirty="0">
                          <a:latin typeface="HGP明朝B" panose="02020800000000000000" pitchFamily="18" charset="-128"/>
                          <a:ea typeface="HGP明朝B" panose="02020800000000000000" pitchFamily="18" charset="-128"/>
                        </a:rPr>
                        <a:t>○</a:t>
                      </a:r>
                    </a:p>
                  </a:txBody>
                  <a:tcPr/>
                </a:tc>
                <a:tc>
                  <a:txBody>
                    <a:bodyPr/>
                    <a:lstStyle/>
                    <a:p>
                      <a:pPr algn="ctr"/>
                      <a:r>
                        <a:rPr kumimoji="1" lang="ja-JP" altLang="en-US" dirty="0">
                          <a:latin typeface="HGP明朝B" panose="02020800000000000000" pitchFamily="18" charset="-128"/>
                          <a:ea typeface="HGP明朝B" panose="02020800000000000000" pitchFamily="18" charset="-128"/>
                        </a:rPr>
                        <a:t>マクドナルド</a:t>
                      </a:r>
                    </a:p>
                  </a:txBody>
                  <a:tcPr/>
                </a:tc>
                <a:tc>
                  <a:txBody>
                    <a:bodyPr/>
                    <a:lstStyle/>
                    <a:p>
                      <a:pPr algn="ctr"/>
                      <a:r>
                        <a:rPr kumimoji="1" lang="en-US" altLang="ja-JP" dirty="0">
                          <a:latin typeface="HGP明朝B" panose="02020800000000000000" pitchFamily="18" charset="-128"/>
                          <a:ea typeface="HGP明朝B" panose="02020800000000000000" pitchFamily="18" charset="-128"/>
                        </a:rPr>
                        <a:t>×</a:t>
                      </a:r>
                      <a:endParaRPr kumimoji="1" lang="ja-JP" altLang="en-US" dirty="0">
                        <a:latin typeface="HGP明朝B" panose="02020800000000000000" pitchFamily="18" charset="-128"/>
                        <a:ea typeface="HGP明朝B" panose="02020800000000000000" pitchFamily="18" charset="-128"/>
                      </a:endParaRPr>
                    </a:p>
                  </a:txBody>
                  <a:tcPr/>
                </a:tc>
                <a:extLst>
                  <a:ext uri="{0D108BD9-81ED-4DB2-BD59-A6C34878D82A}">
                    <a16:rowId xmlns:a16="http://schemas.microsoft.com/office/drawing/2014/main" xmlns="" val="10002"/>
                  </a:ext>
                </a:extLst>
              </a:tr>
              <a:tr h="367343">
                <a:tc>
                  <a:txBody>
                    <a:bodyPr/>
                    <a:lstStyle/>
                    <a:p>
                      <a:pPr algn="ctr"/>
                      <a:r>
                        <a:rPr kumimoji="1" lang="ja-JP" altLang="en-US" dirty="0">
                          <a:latin typeface="HGP明朝B" panose="02020800000000000000" pitchFamily="18" charset="-128"/>
                          <a:ea typeface="HGP明朝B" panose="02020800000000000000" pitchFamily="18" charset="-128"/>
                        </a:rPr>
                        <a:t>明星</a:t>
                      </a:r>
                    </a:p>
                  </a:txBody>
                  <a:tcPr/>
                </a:tc>
                <a:tc>
                  <a:txBody>
                    <a:bodyPr/>
                    <a:lstStyle/>
                    <a:p>
                      <a:pPr algn="ctr"/>
                      <a:r>
                        <a:rPr kumimoji="1" lang="ja-JP" altLang="en-US" dirty="0">
                          <a:solidFill>
                            <a:srgbClr val="FF0000"/>
                          </a:solidFill>
                          <a:latin typeface="HGP明朝B" panose="02020800000000000000" pitchFamily="18" charset="-128"/>
                          <a:ea typeface="HGP明朝B" panose="02020800000000000000" pitchFamily="18" charset="-128"/>
                        </a:rPr>
                        <a:t>△</a:t>
                      </a:r>
                    </a:p>
                  </a:txBody>
                  <a:tcPr/>
                </a:tc>
                <a:tc>
                  <a:txBody>
                    <a:bodyPr/>
                    <a:lstStyle/>
                    <a:p>
                      <a:pPr algn="ctr"/>
                      <a:r>
                        <a:rPr kumimoji="1" lang="ja-JP" altLang="en-US" dirty="0">
                          <a:latin typeface="HGP明朝B" panose="02020800000000000000" pitchFamily="18" charset="-128"/>
                          <a:ea typeface="HGP明朝B" panose="02020800000000000000" pitchFamily="18" charset="-128"/>
                        </a:rPr>
                        <a:t>フマキラー</a:t>
                      </a:r>
                    </a:p>
                  </a:txBody>
                  <a:tcPr/>
                </a:tc>
                <a:tc>
                  <a:txBody>
                    <a:bodyPr/>
                    <a:lstStyle/>
                    <a:p>
                      <a:pPr algn="ctr"/>
                      <a:r>
                        <a:rPr kumimoji="1" lang="ja-JP" altLang="en-US" dirty="0">
                          <a:latin typeface="HGP明朝B" panose="02020800000000000000" pitchFamily="18" charset="-128"/>
                          <a:ea typeface="HGP明朝B" panose="02020800000000000000" pitchFamily="18" charset="-128"/>
                        </a:rPr>
                        <a:t>○</a:t>
                      </a:r>
                    </a:p>
                  </a:txBody>
                  <a:tcPr/>
                </a:tc>
                <a:tc>
                  <a:txBody>
                    <a:bodyPr/>
                    <a:lstStyle/>
                    <a:p>
                      <a:pPr algn="ctr"/>
                      <a:r>
                        <a:rPr kumimoji="1" lang="ja-JP" altLang="en-US" dirty="0">
                          <a:latin typeface="HGP明朝B" panose="02020800000000000000" pitchFamily="18" charset="-128"/>
                          <a:ea typeface="HGP明朝B" panose="02020800000000000000" pitchFamily="18" charset="-128"/>
                        </a:rPr>
                        <a:t>日清ラ王</a:t>
                      </a:r>
                    </a:p>
                  </a:txBody>
                  <a:tcPr/>
                </a:tc>
                <a:tc>
                  <a:txBody>
                    <a:bodyPr/>
                    <a:lstStyle/>
                    <a:p>
                      <a:pPr algn="ctr"/>
                      <a:r>
                        <a:rPr kumimoji="1" lang="ja-JP" altLang="en-US" dirty="0">
                          <a:latin typeface="HGP明朝B" panose="02020800000000000000" pitchFamily="18" charset="-128"/>
                          <a:ea typeface="HGP明朝B" panose="02020800000000000000" pitchFamily="18" charset="-128"/>
                        </a:rPr>
                        <a:t>○</a:t>
                      </a:r>
                    </a:p>
                  </a:txBody>
                  <a:tcPr/>
                </a:tc>
                <a:extLst>
                  <a:ext uri="{0D108BD9-81ED-4DB2-BD59-A6C34878D82A}">
                    <a16:rowId xmlns:a16="http://schemas.microsoft.com/office/drawing/2014/main" xmlns="" val="10003"/>
                  </a:ext>
                </a:extLst>
              </a:tr>
              <a:tr h="367343">
                <a:tc>
                  <a:txBody>
                    <a:bodyPr/>
                    <a:lstStyle/>
                    <a:p>
                      <a:pPr algn="ctr"/>
                      <a:r>
                        <a:rPr kumimoji="1" lang="ja-JP" altLang="en-US" dirty="0">
                          <a:latin typeface="HGP明朝B" panose="02020800000000000000" pitchFamily="18" charset="-128"/>
                          <a:ea typeface="HGP明朝B" panose="02020800000000000000" pitchFamily="18" charset="-128"/>
                        </a:rPr>
                        <a:t>ＢＬＥＮＤＹ</a:t>
                      </a:r>
                    </a:p>
                  </a:txBody>
                  <a:tcPr/>
                </a:tc>
                <a:tc>
                  <a:txBody>
                    <a:bodyPr/>
                    <a:lstStyle/>
                    <a:p>
                      <a:pPr algn="ctr"/>
                      <a:r>
                        <a:rPr kumimoji="1" lang="ja-JP" altLang="en-US" dirty="0">
                          <a:solidFill>
                            <a:srgbClr val="FF0000"/>
                          </a:solidFill>
                          <a:latin typeface="HGP明朝B" panose="02020800000000000000" pitchFamily="18" charset="-128"/>
                          <a:ea typeface="HGP明朝B" panose="02020800000000000000" pitchFamily="18" charset="-128"/>
                        </a:rPr>
                        <a:t>△</a:t>
                      </a:r>
                    </a:p>
                  </a:txBody>
                  <a:tcPr/>
                </a:tc>
                <a:tc>
                  <a:txBody>
                    <a:bodyPr/>
                    <a:lstStyle/>
                    <a:p>
                      <a:pPr algn="ctr"/>
                      <a:r>
                        <a:rPr kumimoji="1" lang="en-US" altLang="ja-JP" dirty="0">
                          <a:latin typeface="HGP明朝B" panose="02020800000000000000" pitchFamily="18" charset="-128"/>
                          <a:ea typeface="HGP明朝B" panose="02020800000000000000" pitchFamily="18" charset="-128"/>
                        </a:rPr>
                        <a:t>Softbank</a:t>
                      </a:r>
                      <a:endParaRPr kumimoji="1" lang="ja-JP" altLang="en-US" dirty="0">
                        <a:latin typeface="HGP明朝B" panose="02020800000000000000" pitchFamily="18" charset="-128"/>
                        <a:ea typeface="HGP明朝B" panose="02020800000000000000" pitchFamily="18" charset="-128"/>
                      </a:endParaRPr>
                    </a:p>
                  </a:txBody>
                  <a:tcPr/>
                </a:tc>
                <a:tc>
                  <a:txBody>
                    <a:bodyPr/>
                    <a:lstStyle/>
                    <a:p>
                      <a:pPr algn="ctr"/>
                      <a:r>
                        <a:rPr kumimoji="1" lang="en-US" altLang="ja-JP" dirty="0">
                          <a:solidFill>
                            <a:schemeClr val="tx1"/>
                          </a:solidFill>
                          <a:latin typeface="HGP明朝B" panose="02020800000000000000" pitchFamily="18" charset="-128"/>
                          <a:ea typeface="HGP明朝B" panose="02020800000000000000" pitchFamily="18" charset="-128"/>
                        </a:rPr>
                        <a:t>×</a:t>
                      </a:r>
                      <a:endParaRPr kumimoji="1" lang="ja-JP" altLang="en-US" dirty="0">
                        <a:solidFill>
                          <a:schemeClr val="tx1"/>
                        </a:solidFill>
                        <a:latin typeface="HGP明朝B" panose="02020800000000000000" pitchFamily="18" charset="-128"/>
                        <a:ea typeface="HGP明朝B" panose="02020800000000000000" pitchFamily="18" charset="-128"/>
                      </a:endParaRPr>
                    </a:p>
                  </a:txBody>
                  <a:tcPr/>
                </a:tc>
                <a:tc>
                  <a:txBody>
                    <a:bodyPr/>
                    <a:lstStyle/>
                    <a:p>
                      <a:pPr algn="ctr"/>
                      <a:r>
                        <a:rPr kumimoji="1" lang="ja-JP" altLang="en-US" dirty="0">
                          <a:latin typeface="HGP明朝B" panose="02020800000000000000" pitchFamily="18" charset="-128"/>
                          <a:ea typeface="HGP明朝B" panose="02020800000000000000" pitchFamily="18" charset="-128"/>
                        </a:rPr>
                        <a:t>ＷＡＮＤＡ</a:t>
                      </a:r>
                    </a:p>
                  </a:txBody>
                  <a:tcPr/>
                </a:tc>
                <a:tc>
                  <a:txBody>
                    <a:bodyPr/>
                    <a:lstStyle/>
                    <a:p>
                      <a:pPr algn="ctr"/>
                      <a:r>
                        <a:rPr kumimoji="1" lang="en-US" altLang="ja-JP" dirty="0">
                          <a:solidFill>
                            <a:schemeClr val="tx1"/>
                          </a:solidFill>
                          <a:latin typeface="HGP明朝B" panose="02020800000000000000" pitchFamily="18" charset="-128"/>
                          <a:ea typeface="HGP明朝B" panose="02020800000000000000" pitchFamily="18" charset="-128"/>
                        </a:rPr>
                        <a:t>×</a:t>
                      </a:r>
                      <a:endParaRPr kumimoji="1" lang="ja-JP" altLang="en-US" dirty="0">
                        <a:solidFill>
                          <a:schemeClr val="tx1"/>
                        </a:solidFill>
                        <a:latin typeface="HGP明朝B" panose="02020800000000000000" pitchFamily="18" charset="-128"/>
                        <a:ea typeface="HGP明朝B" panose="02020800000000000000" pitchFamily="18" charset="-128"/>
                      </a:endParaRPr>
                    </a:p>
                  </a:txBody>
                  <a:tcPr/>
                </a:tc>
                <a:extLst>
                  <a:ext uri="{0D108BD9-81ED-4DB2-BD59-A6C34878D82A}">
                    <a16:rowId xmlns:a16="http://schemas.microsoft.com/office/drawing/2014/main" xmlns="" val="10004"/>
                  </a:ext>
                </a:extLst>
              </a:tr>
              <a:tr h="367343">
                <a:tc>
                  <a:txBody>
                    <a:bodyPr/>
                    <a:lstStyle/>
                    <a:p>
                      <a:pPr algn="ctr"/>
                      <a:r>
                        <a:rPr kumimoji="1" lang="ja-JP" altLang="en-US" dirty="0">
                          <a:latin typeface="HGP明朝B" panose="02020800000000000000" pitchFamily="18" charset="-128"/>
                          <a:ea typeface="HGP明朝B" panose="02020800000000000000" pitchFamily="18" charset="-128"/>
                        </a:rPr>
                        <a:t>四谷学院</a:t>
                      </a:r>
                    </a:p>
                  </a:txBody>
                  <a:tcPr/>
                </a:tc>
                <a:tc>
                  <a:txBody>
                    <a:bodyPr/>
                    <a:lstStyle/>
                    <a:p>
                      <a:pPr algn="ctr"/>
                      <a:r>
                        <a:rPr kumimoji="1" lang="en-US" altLang="ja-JP" dirty="0">
                          <a:latin typeface="HGP明朝B" panose="02020800000000000000" pitchFamily="18" charset="-128"/>
                          <a:ea typeface="HGP明朝B" panose="02020800000000000000" pitchFamily="18" charset="-128"/>
                        </a:rPr>
                        <a:t>×</a:t>
                      </a:r>
                      <a:endParaRPr kumimoji="1" lang="ja-JP" altLang="en-US" dirty="0">
                        <a:latin typeface="HGP明朝B" panose="02020800000000000000" pitchFamily="18" charset="-128"/>
                        <a:ea typeface="HGP明朝B" panose="02020800000000000000" pitchFamily="18" charset="-128"/>
                      </a:endParaRPr>
                    </a:p>
                  </a:txBody>
                  <a:tcPr/>
                </a:tc>
                <a:tc>
                  <a:txBody>
                    <a:bodyPr/>
                    <a:lstStyle/>
                    <a:p>
                      <a:pPr algn="ctr"/>
                      <a:r>
                        <a:rPr kumimoji="1" lang="ja-JP" altLang="en-US" dirty="0">
                          <a:latin typeface="HGP明朝B" panose="02020800000000000000" pitchFamily="18" charset="-128"/>
                          <a:ea typeface="HGP明朝B" panose="02020800000000000000" pitchFamily="18" charset="-128"/>
                        </a:rPr>
                        <a:t>ＡＮＡ</a:t>
                      </a:r>
                    </a:p>
                  </a:txBody>
                  <a:tcPr/>
                </a:tc>
                <a:tc>
                  <a:txBody>
                    <a:bodyPr/>
                    <a:lstStyle/>
                    <a:p>
                      <a:pPr algn="ctr"/>
                      <a:r>
                        <a:rPr kumimoji="1" lang="en-US" altLang="ja-JP" dirty="0">
                          <a:solidFill>
                            <a:schemeClr val="tx1"/>
                          </a:solidFill>
                          <a:latin typeface="HGP明朝B" panose="02020800000000000000" pitchFamily="18" charset="-128"/>
                          <a:ea typeface="HGP明朝B" panose="02020800000000000000" pitchFamily="18" charset="-128"/>
                        </a:rPr>
                        <a:t>×</a:t>
                      </a:r>
                      <a:endParaRPr kumimoji="1" lang="ja-JP" altLang="en-US" dirty="0">
                        <a:solidFill>
                          <a:schemeClr val="tx1"/>
                        </a:solidFill>
                        <a:latin typeface="HGP明朝B" panose="02020800000000000000" pitchFamily="18" charset="-128"/>
                        <a:ea typeface="HGP明朝B" panose="02020800000000000000" pitchFamily="18" charset="-128"/>
                      </a:endParaRPr>
                    </a:p>
                  </a:txBody>
                  <a:tcPr/>
                </a:tc>
                <a:tc>
                  <a:txBody>
                    <a:bodyPr/>
                    <a:lstStyle/>
                    <a:p>
                      <a:pPr algn="ctr"/>
                      <a:r>
                        <a:rPr kumimoji="1" lang="ja-JP" altLang="en-US" dirty="0">
                          <a:latin typeface="HGP明朝B" panose="02020800000000000000" pitchFamily="18" charset="-128"/>
                          <a:ea typeface="HGP明朝B" panose="02020800000000000000" pitchFamily="18" charset="-128"/>
                        </a:rPr>
                        <a:t>東京ガス</a:t>
                      </a:r>
                    </a:p>
                  </a:txBody>
                  <a:tcPr/>
                </a:tc>
                <a:tc>
                  <a:txBody>
                    <a:bodyPr/>
                    <a:lstStyle/>
                    <a:p>
                      <a:pPr algn="ctr"/>
                      <a:r>
                        <a:rPr kumimoji="1" lang="ja-JP" altLang="en-US" dirty="0">
                          <a:solidFill>
                            <a:schemeClr val="tx1"/>
                          </a:solidFill>
                          <a:latin typeface="HGP明朝B" panose="02020800000000000000" pitchFamily="18" charset="-128"/>
                          <a:ea typeface="HGP明朝B" panose="02020800000000000000" pitchFamily="18" charset="-128"/>
                        </a:rPr>
                        <a:t>○</a:t>
                      </a:r>
                    </a:p>
                  </a:txBody>
                  <a:tcPr/>
                </a:tc>
                <a:extLst>
                  <a:ext uri="{0D108BD9-81ED-4DB2-BD59-A6C34878D82A}">
                    <a16:rowId xmlns:a16="http://schemas.microsoft.com/office/drawing/2014/main" xmlns="" val="10005"/>
                  </a:ext>
                </a:extLst>
              </a:tr>
              <a:tr h="634045">
                <a:tc>
                  <a:txBody>
                    <a:bodyPr/>
                    <a:lstStyle/>
                    <a:p>
                      <a:pPr algn="ctr"/>
                      <a:r>
                        <a:rPr kumimoji="1" lang="ja-JP" altLang="en-US" dirty="0">
                          <a:latin typeface="HGP明朝B" panose="02020800000000000000" pitchFamily="18" charset="-128"/>
                          <a:ea typeface="HGP明朝B" panose="02020800000000000000" pitchFamily="18" charset="-128"/>
                        </a:rPr>
                        <a:t>日清カップ</a:t>
                      </a:r>
                      <a:endParaRPr kumimoji="1" lang="en-US" altLang="ja-JP" dirty="0">
                        <a:latin typeface="HGP明朝B" panose="02020800000000000000" pitchFamily="18" charset="-128"/>
                        <a:ea typeface="HGP明朝B" panose="02020800000000000000" pitchFamily="18" charset="-128"/>
                      </a:endParaRPr>
                    </a:p>
                    <a:p>
                      <a:pPr algn="ctr"/>
                      <a:r>
                        <a:rPr kumimoji="1" lang="ja-JP" altLang="en-US" dirty="0">
                          <a:latin typeface="HGP明朝B" panose="02020800000000000000" pitchFamily="18" charset="-128"/>
                          <a:ea typeface="HGP明朝B" panose="02020800000000000000" pitchFamily="18" charset="-128"/>
                        </a:rPr>
                        <a:t>ヌードル</a:t>
                      </a:r>
                    </a:p>
                  </a:txBody>
                  <a:tcPr/>
                </a:tc>
                <a:tc>
                  <a:txBody>
                    <a:bodyPr/>
                    <a:lstStyle/>
                    <a:p>
                      <a:pPr algn="ctr"/>
                      <a:r>
                        <a:rPr kumimoji="1" lang="ja-JP" altLang="en-US" dirty="0">
                          <a:solidFill>
                            <a:srgbClr val="FF0000"/>
                          </a:solidFill>
                          <a:latin typeface="HGP明朝B" panose="02020800000000000000" pitchFamily="18" charset="-128"/>
                          <a:ea typeface="HGP明朝B" panose="02020800000000000000" pitchFamily="18" charset="-128"/>
                        </a:rPr>
                        <a:t>△</a:t>
                      </a:r>
                    </a:p>
                  </a:txBody>
                  <a:tcPr/>
                </a:tc>
                <a:tc>
                  <a:txBody>
                    <a:bodyPr/>
                    <a:lstStyle/>
                    <a:p>
                      <a:pPr algn="ctr"/>
                      <a:r>
                        <a:rPr kumimoji="1" lang="ja-JP" altLang="en-US" sz="1800" dirty="0">
                          <a:latin typeface="HGP明朝B" panose="02020800000000000000" pitchFamily="18" charset="-128"/>
                          <a:ea typeface="HGP明朝B" panose="02020800000000000000" pitchFamily="18" charset="-128"/>
                        </a:rPr>
                        <a:t>ＡＪＩＮＯＭＯＴＯ</a:t>
                      </a:r>
                    </a:p>
                  </a:txBody>
                  <a:tcPr/>
                </a:tc>
                <a:tc>
                  <a:txBody>
                    <a:bodyPr/>
                    <a:lstStyle/>
                    <a:p>
                      <a:pPr algn="ctr"/>
                      <a:r>
                        <a:rPr kumimoji="1" lang="en-US" altLang="ja-JP" dirty="0">
                          <a:solidFill>
                            <a:schemeClr val="tx1"/>
                          </a:solidFill>
                          <a:latin typeface="HGP明朝B" panose="02020800000000000000" pitchFamily="18" charset="-128"/>
                          <a:ea typeface="HGP明朝B" panose="02020800000000000000" pitchFamily="18" charset="-128"/>
                        </a:rPr>
                        <a:t>×</a:t>
                      </a:r>
                      <a:endParaRPr kumimoji="1" lang="ja-JP" altLang="en-US" dirty="0">
                        <a:solidFill>
                          <a:schemeClr val="tx1"/>
                        </a:solidFill>
                        <a:latin typeface="HGP明朝B" panose="02020800000000000000" pitchFamily="18" charset="-128"/>
                        <a:ea typeface="HGP明朝B" panose="02020800000000000000" pitchFamily="18" charset="-128"/>
                      </a:endParaRPr>
                    </a:p>
                  </a:txBody>
                  <a:tcPr/>
                </a:tc>
                <a:tc>
                  <a:txBody>
                    <a:bodyPr/>
                    <a:lstStyle/>
                    <a:p>
                      <a:pPr algn="ctr"/>
                      <a:r>
                        <a:rPr kumimoji="1" lang="ja-JP" altLang="en-US" dirty="0">
                          <a:latin typeface="HGP明朝B" panose="02020800000000000000" pitchFamily="18" charset="-128"/>
                          <a:ea typeface="HGP明朝B" panose="02020800000000000000" pitchFamily="18" charset="-128"/>
                        </a:rPr>
                        <a:t>コカ・コーラ</a:t>
                      </a:r>
                    </a:p>
                  </a:txBody>
                  <a:tcPr/>
                </a:tc>
                <a:tc>
                  <a:txBody>
                    <a:bodyPr/>
                    <a:lstStyle/>
                    <a:p>
                      <a:pPr algn="ctr"/>
                      <a:r>
                        <a:rPr kumimoji="1" lang="en-US" altLang="ja-JP" dirty="0">
                          <a:latin typeface="HGP明朝B" panose="02020800000000000000" pitchFamily="18" charset="-128"/>
                          <a:ea typeface="HGP明朝B" panose="02020800000000000000" pitchFamily="18" charset="-128"/>
                        </a:rPr>
                        <a:t>×</a:t>
                      </a:r>
                      <a:endParaRPr kumimoji="1" lang="ja-JP" altLang="en-US" dirty="0">
                        <a:latin typeface="HGP明朝B" panose="02020800000000000000" pitchFamily="18" charset="-128"/>
                        <a:ea typeface="HGP明朝B" panose="02020800000000000000" pitchFamily="18" charset="-128"/>
                      </a:endParaRPr>
                    </a:p>
                  </a:txBody>
                  <a:tcPr/>
                </a:tc>
                <a:extLst>
                  <a:ext uri="{0D108BD9-81ED-4DB2-BD59-A6C34878D82A}">
                    <a16:rowId xmlns:a16="http://schemas.microsoft.com/office/drawing/2014/main" xmlns="" val="10006"/>
                  </a:ext>
                </a:extLst>
              </a:tr>
              <a:tr h="367343">
                <a:tc>
                  <a:txBody>
                    <a:bodyPr/>
                    <a:lstStyle/>
                    <a:p>
                      <a:pPr algn="ctr"/>
                      <a:r>
                        <a:rPr kumimoji="1" lang="ja-JP" altLang="en-US" dirty="0">
                          <a:latin typeface="HGP明朝B" panose="02020800000000000000" pitchFamily="18" charset="-128"/>
                          <a:ea typeface="HGP明朝B" panose="02020800000000000000" pitchFamily="18" charset="-128"/>
                        </a:rPr>
                        <a:t>東急電鉄</a:t>
                      </a:r>
                    </a:p>
                  </a:txBody>
                  <a:tcPr/>
                </a:tc>
                <a:tc>
                  <a:txBody>
                    <a:bodyPr/>
                    <a:lstStyle/>
                    <a:p>
                      <a:pPr algn="ctr"/>
                      <a:r>
                        <a:rPr kumimoji="1" lang="ja-JP" altLang="en-US" dirty="0">
                          <a:solidFill>
                            <a:schemeClr val="tx1"/>
                          </a:solidFill>
                          <a:latin typeface="HGP明朝B" panose="02020800000000000000" pitchFamily="18" charset="-128"/>
                          <a:ea typeface="HGP明朝B" panose="02020800000000000000" pitchFamily="18" charset="-128"/>
                        </a:rPr>
                        <a:t>○</a:t>
                      </a:r>
                    </a:p>
                  </a:txBody>
                  <a:tcPr/>
                </a:tc>
                <a:tc>
                  <a:txBody>
                    <a:bodyPr/>
                    <a:lstStyle/>
                    <a:p>
                      <a:pPr algn="ctr"/>
                      <a:r>
                        <a:rPr kumimoji="1" lang="ja-JP" altLang="en-US" dirty="0">
                          <a:latin typeface="HGP明朝B" panose="02020800000000000000" pitchFamily="18" charset="-128"/>
                          <a:ea typeface="HGP明朝B" panose="02020800000000000000" pitchFamily="18" charset="-128"/>
                        </a:rPr>
                        <a:t>資生堂</a:t>
                      </a:r>
                    </a:p>
                  </a:txBody>
                  <a:tcPr/>
                </a:tc>
                <a:tc>
                  <a:txBody>
                    <a:bodyPr/>
                    <a:lstStyle/>
                    <a:p>
                      <a:pPr algn="ctr"/>
                      <a:r>
                        <a:rPr kumimoji="1" lang="ja-JP" altLang="en-US" dirty="0">
                          <a:solidFill>
                            <a:schemeClr val="tx1"/>
                          </a:solidFill>
                          <a:latin typeface="HGP明朝B" panose="02020800000000000000" pitchFamily="18" charset="-128"/>
                          <a:ea typeface="HGP明朝B" panose="02020800000000000000" pitchFamily="18" charset="-128"/>
                        </a:rPr>
                        <a:t>○</a:t>
                      </a:r>
                    </a:p>
                  </a:txBody>
                  <a:tcPr/>
                </a:tc>
                <a:tc>
                  <a:txBody>
                    <a:bodyPr/>
                    <a:lstStyle/>
                    <a:p>
                      <a:pPr algn="ctr"/>
                      <a:r>
                        <a:rPr kumimoji="1" lang="ja-JP" altLang="en-US" dirty="0">
                          <a:latin typeface="HGP明朝B" panose="02020800000000000000" pitchFamily="18" charset="-128"/>
                          <a:ea typeface="HGP明朝B" panose="02020800000000000000" pitchFamily="18" charset="-128"/>
                        </a:rPr>
                        <a:t>志布志市</a:t>
                      </a:r>
                    </a:p>
                  </a:txBody>
                  <a:tcPr/>
                </a:tc>
                <a:tc>
                  <a:txBody>
                    <a:bodyPr/>
                    <a:lstStyle/>
                    <a:p>
                      <a:pPr algn="ctr"/>
                      <a:r>
                        <a:rPr kumimoji="1" lang="ja-JP" altLang="en-US" dirty="0">
                          <a:solidFill>
                            <a:srgbClr val="FF0000"/>
                          </a:solidFill>
                          <a:latin typeface="HGP明朝B" panose="02020800000000000000" pitchFamily="18" charset="-128"/>
                          <a:ea typeface="HGP明朝B" panose="02020800000000000000" pitchFamily="18" charset="-128"/>
                        </a:rPr>
                        <a:t>△</a:t>
                      </a:r>
                    </a:p>
                  </a:txBody>
                  <a:tcPr/>
                </a:tc>
                <a:extLst>
                  <a:ext uri="{0D108BD9-81ED-4DB2-BD59-A6C34878D82A}">
                    <a16:rowId xmlns:a16="http://schemas.microsoft.com/office/drawing/2014/main" xmlns="" val="10007"/>
                  </a:ext>
                </a:extLst>
              </a:tr>
              <a:tr h="367343">
                <a:tc>
                  <a:txBody>
                    <a:bodyPr/>
                    <a:lstStyle/>
                    <a:p>
                      <a:pPr algn="ctr"/>
                      <a:r>
                        <a:rPr kumimoji="1" lang="ja-JP" altLang="en-US" dirty="0">
                          <a:latin typeface="HGP明朝B" panose="02020800000000000000" pitchFamily="18" charset="-128"/>
                          <a:ea typeface="HGP明朝B" panose="02020800000000000000" pitchFamily="18" charset="-128"/>
                        </a:rPr>
                        <a:t>ホクト</a:t>
                      </a:r>
                    </a:p>
                  </a:txBody>
                  <a:tcPr/>
                </a:tc>
                <a:tc>
                  <a:txBody>
                    <a:bodyPr/>
                    <a:lstStyle/>
                    <a:p>
                      <a:pPr algn="ctr"/>
                      <a:r>
                        <a:rPr kumimoji="1" lang="ja-JP" altLang="en-US" dirty="0">
                          <a:solidFill>
                            <a:srgbClr val="FF0000"/>
                          </a:solidFill>
                          <a:latin typeface="HGP明朝B" panose="02020800000000000000" pitchFamily="18" charset="-128"/>
                          <a:ea typeface="HGP明朝B" panose="02020800000000000000" pitchFamily="18" charset="-128"/>
                        </a:rPr>
                        <a:t>△</a:t>
                      </a:r>
                      <a:endParaRPr kumimoji="1" lang="en-US" altLang="ja-JP" dirty="0">
                        <a:solidFill>
                          <a:srgbClr val="FF0000"/>
                        </a:solidFill>
                        <a:latin typeface="HGP明朝B" panose="02020800000000000000" pitchFamily="18" charset="-128"/>
                        <a:ea typeface="HGP明朝B" panose="02020800000000000000" pitchFamily="18" charset="-128"/>
                      </a:endParaRPr>
                    </a:p>
                  </a:txBody>
                  <a:tcPr/>
                </a:tc>
                <a:tc>
                  <a:txBody>
                    <a:bodyPr/>
                    <a:lstStyle/>
                    <a:p>
                      <a:pPr algn="ctr"/>
                      <a:r>
                        <a:rPr kumimoji="1" lang="ja-JP" altLang="en-US" dirty="0">
                          <a:latin typeface="HGP明朝B" panose="02020800000000000000" pitchFamily="18" charset="-128"/>
                          <a:ea typeface="HGP明朝B" panose="02020800000000000000" pitchFamily="18" charset="-128"/>
                        </a:rPr>
                        <a:t>サントリー</a:t>
                      </a:r>
                    </a:p>
                  </a:txBody>
                  <a:tcPr/>
                </a:tc>
                <a:tc>
                  <a:txBody>
                    <a:bodyPr/>
                    <a:lstStyle/>
                    <a:p>
                      <a:pPr algn="ctr"/>
                      <a:r>
                        <a:rPr kumimoji="1" lang="ja-JP" altLang="en-US" dirty="0">
                          <a:latin typeface="HGP明朝B" panose="02020800000000000000" pitchFamily="18" charset="-128"/>
                          <a:ea typeface="HGP明朝B" panose="02020800000000000000" pitchFamily="18" charset="-128"/>
                        </a:rPr>
                        <a:t>○</a:t>
                      </a:r>
                    </a:p>
                  </a:txBody>
                  <a:tcPr/>
                </a:tc>
                <a:tc>
                  <a:txBody>
                    <a:bodyPr/>
                    <a:lstStyle/>
                    <a:p>
                      <a:pPr algn="ctr"/>
                      <a:r>
                        <a:rPr kumimoji="1" lang="en-US" altLang="ja-JP" dirty="0">
                          <a:latin typeface="HGP明朝B" panose="02020800000000000000" pitchFamily="18" charset="-128"/>
                          <a:ea typeface="HGP明朝B" panose="02020800000000000000" pitchFamily="18" charset="-128"/>
                        </a:rPr>
                        <a:t>KIRIN</a:t>
                      </a:r>
                      <a:r>
                        <a:rPr kumimoji="1" lang="ja-JP" altLang="en-US" dirty="0">
                          <a:latin typeface="HGP明朝B" panose="02020800000000000000" pitchFamily="18" charset="-128"/>
                          <a:ea typeface="HGP明朝B" panose="02020800000000000000" pitchFamily="18" charset="-128"/>
                        </a:rPr>
                        <a:t>ビール</a:t>
                      </a:r>
                    </a:p>
                  </a:txBody>
                  <a:tcPr/>
                </a:tc>
                <a:tc>
                  <a:txBody>
                    <a:bodyPr/>
                    <a:lstStyle/>
                    <a:p>
                      <a:pPr algn="ctr"/>
                      <a:r>
                        <a:rPr kumimoji="1" lang="ja-JP" altLang="en-US" dirty="0">
                          <a:latin typeface="HGP明朝B" panose="02020800000000000000" pitchFamily="18" charset="-128"/>
                          <a:ea typeface="HGP明朝B" panose="02020800000000000000" pitchFamily="18" charset="-128"/>
                        </a:rPr>
                        <a:t>○</a:t>
                      </a:r>
                    </a:p>
                  </a:txBody>
                  <a:tcPr/>
                </a:tc>
                <a:extLst>
                  <a:ext uri="{0D108BD9-81ED-4DB2-BD59-A6C34878D82A}">
                    <a16:rowId xmlns:a16="http://schemas.microsoft.com/office/drawing/2014/main" xmlns="" val="10008"/>
                  </a:ext>
                </a:extLst>
              </a:tr>
              <a:tr h="367343">
                <a:tc>
                  <a:txBody>
                    <a:bodyPr/>
                    <a:lstStyle/>
                    <a:p>
                      <a:pPr algn="ctr"/>
                      <a:r>
                        <a:rPr kumimoji="1" lang="ja-JP" altLang="en-US" dirty="0">
                          <a:latin typeface="HGP明朝B" panose="02020800000000000000" pitchFamily="18" charset="-128"/>
                          <a:ea typeface="HGP明朝B" panose="02020800000000000000" pitchFamily="18" charset="-128"/>
                        </a:rPr>
                        <a:t>マツダ</a:t>
                      </a:r>
                    </a:p>
                  </a:txBody>
                  <a:tcPr/>
                </a:tc>
                <a:tc>
                  <a:txBody>
                    <a:bodyPr/>
                    <a:lstStyle/>
                    <a:p>
                      <a:pPr algn="ctr"/>
                      <a:r>
                        <a:rPr kumimoji="1" lang="ja-JP" altLang="en-US" dirty="0">
                          <a:solidFill>
                            <a:schemeClr val="tx1"/>
                          </a:solidFill>
                          <a:latin typeface="HGP明朝B" panose="02020800000000000000" pitchFamily="18" charset="-128"/>
                          <a:ea typeface="HGP明朝B" panose="02020800000000000000" pitchFamily="18" charset="-128"/>
                        </a:rPr>
                        <a:t>○</a:t>
                      </a:r>
                    </a:p>
                  </a:txBody>
                  <a:tcPr/>
                </a:tc>
                <a:tc>
                  <a:txBody>
                    <a:bodyPr/>
                    <a:lstStyle/>
                    <a:p>
                      <a:pPr algn="ctr"/>
                      <a:r>
                        <a:rPr kumimoji="1" lang="ja-JP" altLang="en-US" dirty="0">
                          <a:latin typeface="HGP明朝B" panose="02020800000000000000" pitchFamily="18" charset="-128"/>
                          <a:ea typeface="HGP明朝B" panose="02020800000000000000" pitchFamily="18" charset="-128"/>
                        </a:rPr>
                        <a:t>スバル</a:t>
                      </a:r>
                    </a:p>
                  </a:txBody>
                  <a:tcPr/>
                </a:tc>
                <a:tc>
                  <a:txBody>
                    <a:bodyPr/>
                    <a:lstStyle/>
                    <a:p>
                      <a:pPr algn="ctr"/>
                      <a:r>
                        <a:rPr kumimoji="1" lang="ja-JP" altLang="en-US" dirty="0">
                          <a:solidFill>
                            <a:srgbClr val="FF0000"/>
                          </a:solidFill>
                          <a:latin typeface="HGP明朝B" panose="02020800000000000000" pitchFamily="18" charset="-128"/>
                          <a:ea typeface="HGP明朝B" panose="02020800000000000000" pitchFamily="18" charset="-128"/>
                        </a:rPr>
                        <a:t>△</a:t>
                      </a:r>
                    </a:p>
                  </a:txBody>
                  <a:tcPr/>
                </a:tc>
                <a:tc>
                  <a:txBody>
                    <a:bodyPr/>
                    <a:lstStyle/>
                    <a:p>
                      <a:pPr algn="ctr"/>
                      <a:r>
                        <a:rPr kumimoji="1" lang="ja-JP" altLang="en-US" dirty="0">
                          <a:latin typeface="HGP明朝B" panose="02020800000000000000" pitchFamily="18" charset="-128"/>
                          <a:ea typeface="HGP明朝B" panose="02020800000000000000" pitchFamily="18" charset="-128"/>
                        </a:rPr>
                        <a:t>アサヒビール</a:t>
                      </a:r>
                    </a:p>
                  </a:txBody>
                  <a:tcPr/>
                </a:tc>
                <a:tc>
                  <a:txBody>
                    <a:bodyPr/>
                    <a:lstStyle/>
                    <a:p>
                      <a:pPr algn="ctr"/>
                      <a:r>
                        <a:rPr kumimoji="1" lang="en-US" altLang="ja-JP" dirty="0">
                          <a:solidFill>
                            <a:schemeClr val="tx1"/>
                          </a:solidFill>
                          <a:latin typeface="HGP明朝B" panose="02020800000000000000" pitchFamily="18" charset="-128"/>
                          <a:ea typeface="HGP明朝B" panose="02020800000000000000" pitchFamily="18" charset="-128"/>
                        </a:rPr>
                        <a:t>×</a:t>
                      </a:r>
                      <a:endParaRPr kumimoji="1" lang="ja-JP" altLang="en-US" dirty="0">
                        <a:solidFill>
                          <a:schemeClr val="tx1"/>
                        </a:solidFill>
                        <a:latin typeface="HGP明朝B" panose="02020800000000000000" pitchFamily="18" charset="-128"/>
                        <a:ea typeface="HGP明朝B" panose="02020800000000000000" pitchFamily="18" charset="-128"/>
                      </a:endParaRPr>
                    </a:p>
                  </a:txBody>
                  <a:tcPr/>
                </a:tc>
                <a:extLst>
                  <a:ext uri="{0D108BD9-81ED-4DB2-BD59-A6C34878D82A}">
                    <a16:rowId xmlns:a16="http://schemas.microsoft.com/office/drawing/2014/main" xmlns="" val="10009"/>
                  </a:ext>
                </a:extLst>
              </a:tr>
            </a:tbl>
          </a:graphicData>
        </a:graphic>
      </p:graphicFrame>
      <p:sp>
        <p:nvSpPr>
          <p:cNvPr id="5" name="正方形/長方形 4"/>
          <p:cNvSpPr/>
          <p:nvPr/>
        </p:nvSpPr>
        <p:spPr>
          <a:xfrm>
            <a:off x="1856436" y="5533341"/>
            <a:ext cx="8465894" cy="400110"/>
          </a:xfrm>
          <a:prstGeom prst="rect">
            <a:avLst/>
          </a:prstGeom>
        </p:spPr>
        <p:txBody>
          <a:bodyPr wrap="square">
            <a:spAutoFit/>
          </a:bodyPr>
          <a:lstStyle/>
          <a:p>
            <a:r>
              <a:rPr lang="ja-JP" altLang="en-US" sz="2000" dirty="0">
                <a:latin typeface="HGP明朝B" panose="02020800000000000000" pitchFamily="18" charset="-128"/>
                <a:ea typeface="HGP明朝B" panose="02020800000000000000" pitchFamily="18" charset="-128"/>
              </a:rPr>
              <a:t>○・・・不快に感じない　　　　　</a:t>
            </a:r>
            <a:r>
              <a:rPr lang="en-US" altLang="ja-JP" sz="2000" dirty="0">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・・・不快に感じる　　　　△ ・・・意見が分かれた</a:t>
            </a:r>
          </a:p>
        </p:txBody>
      </p:sp>
      <p:sp>
        <p:nvSpPr>
          <p:cNvPr id="7" name="テキスト ボックス 6"/>
          <p:cNvSpPr txBox="1"/>
          <p:nvPr/>
        </p:nvSpPr>
        <p:spPr>
          <a:xfrm>
            <a:off x="793013" y="631821"/>
            <a:ext cx="10592741" cy="461665"/>
          </a:xfrm>
          <a:prstGeom prst="rect">
            <a:avLst/>
          </a:prstGeom>
          <a:noFill/>
        </p:spPr>
        <p:txBody>
          <a:bodyPr wrap="square" rtlCol="0">
            <a:spAutoFit/>
          </a:bodyPr>
          <a:lstStyle/>
          <a:p>
            <a:r>
              <a:rPr kumimoji="1" lang="ja-JP" altLang="en-US" sz="2400" dirty="0">
                <a:latin typeface="HGP明朝B" panose="02020800000000000000" pitchFamily="18" charset="-128"/>
                <a:ea typeface="HGP明朝B" panose="02020800000000000000" pitchFamily="18" charset="-128"/>
              </a:rPr>
              <a:t>実際に炎上した</a:t>
            </a:r>
            <a:r>
              <a:rPr kumimoji="1" lang="en-US" altLang="ja-JP" sz="2400" dirty="0">
                <a:latin typeface="HGP明朝B" panose="02020800000000000000" pitchFamily="18" charset="-128"/>
                <a:ea typeface="HGP明朝B" panose="02020800000000000000" pitchFamily="18" charset="-128"/>
              </a:rPr>
              <a:t>CM</a:t>
            </a:r>
            <a:r>
              <a:rPr kumimoji="1" lang="ja-JP" altLang="en-US" sz="2400" dirty="0">
                <a:latin typeface="HGP明朝B" panose="02020800000000000000" pitchFamily="18" charset="-128"/>
                <a:ea typeface="HGP明朝B" panose="02020800000000000000" pitchFamily="18" charset="-128"/>
              </a:rPr>
              <a:t>を班員一人一人が視聴し、不快に感じるかどうか判断してみた。</a:t>
            </a:r>
          </a:p>
        </p:txBody>
      </p:sp>
    </p:spTree>
    <p:extLst>
      <p:ext uri="{BB962C8B-B14F-4D97-AF65-F5344CB8AC3E}">
        <p14:creationId xmlns:p14="http://schemas.microsoft.com/office/powerpoint/2010/main" val="11588798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3347886323"/>
              </p:ext>
            </p:extLst>
          </p:nvPr>
        </p:nvGraphicFramePr>
        <p:xfrm>
          <a:off x="589933" y="799872"/>
          <a:ext cx="11014590" cy="5398383"/>
        </p:xfrm>
        <a:graphic>
          <a:graphicData uri="http://schemas.openxmlformats.org/drawingml/2006/table">
            <a:tbl>
              <a:tblPr firstRow="1" bandRow="1">
                <a:tableStyleId>{00A15C55-8517-42AA-B614-E9B94910E393}</a:tableStyleId>
              </a:tblPr>
              <a:tblGrid>
                <a:gridCol w="1835765">
                  <a:extLst>
                    <a:ext uri="{9D8B030D-6E8A-4147-A177-3AD203B41FA5}">
                      <a16:colId xmlns:a16="http://schemas.microsoft.com/office/drawing/2014/main" xmlns="" val="20000"/>
                    </a:ext>
                  </a:extLst>
                </a:gridCol>
                <a:gridCol w="1835765">
                  <a:extLst>
                    <a:ext uri="{9D8B030D-6E8A-4147-A177-3AD203B41FA5}">
                      <a16:colId xmlns:a16="http://schemas.microsoft.com/office/drawing/2014/main" xmlns="" val="20001"/>
                    </a:ext>
                  </a:extLst>
                </a:gridCol>
                <a:gridCol w="1835765">
                  <a:extLst>
                    <a:ext uri="{9D8B030D-6E8A-4147-A177-3AD203B41FA5}">
                      <a16:colId xmlns:a16="http://schemas.microsoft.com/office/drawing/2014/main" xmlns="" val="20002"/>
                    </a:ext>
                  </a:extLst>
                </a:gridCol>
                <a:gridCol w="1835765">
                  <a:extLst>
                    <a:ext uri="{9D8B030D-6E8A-4147-A177-3AD203B41FA5}">
                      <a16:colId xmlns:a16="http://schemas.microsoft.com/office/drawing/2014/main" xmlns="" val="20003"/>
                    </a:ext>
                  </a:extLst>
                </a:gridCol>
                <a:gridCol w="1835765">
                  <a:extLst>
                    <a:ext uri="{9D8B030D-6E8A-4147-A177-3AD203B41FA5}">
                      <a16:colId xmlns:a16="http://schemas.microsoft.com/office/drawing/2014/main" xmlns="" val="20004"/>
                    </a:ext>
                  </a:extLst>
                </a:gridCol>
                <a:gridCol w="1835765">
                  <a:extLst>
                    <a:ext uri="{9D8B030D-6E8A-4147-A177-3AD203B41FA5}">
                      <a16:colId xmlns:a16="http://schemas.microsoft.com/office/drawing/2014/main" xmlns="" val="20005"/>
                    </a:ext>
                  </a:extLst>
                </a:gridCol>
              </a:tblGrid>
              <a:tr h="322596">
                <a:tc>
                  <a:txBody>
                    <a:bodyPr/>
                    <a:lstStyle/>
                    <a:p>
                      <a:pPr algn="ctr"/>
                      <a:r>
                        <a:rPr kumimoji="1" lang="ja-JP" altLang="en-US" dirty="0">
                          <a:latin typeface="HGP明朝B" panose="02020800000000000000" pitchFamily="18" charset="-128"/>
                          <a:ea typeface="HGP明朝B" panose="02020800000000000000" pitchFamily="18" charset="-128"/>
                        </a:rPr>
                        <a:t>炎上したＣＭ</a:t>
                      </a:r>
                    </a:p>
                  </a:txBody>
                  <a:tcPr/>
                </a:tc>
                <a:tc>
                  <a:txBody>
                    <a:bodyPr/>
                    <a:lstStyle/>
                    <a:p>
                      <a:pPr algn="ctr"/>
                      <a:r>
                        <a:rPr kumimoji="1" lang="ja-JP" altLang="en-US" dirty="0">
                          <a:latin typeface="HGP明朝B" panose="02020800000000000000" pitchFamily="18" charset="-128"/>
                          <a:ea typeface="HGP明朝B" panose="02020800000000000000" pitchFamily="18" charset="-128"/>
                        </a:rPr>
                        <a:t>炎上後の対応</a:t>
                      </a:r>
                    </a:p>
                  </a:txBody>
                  <a:tcPr>
                    <a:lnR w="12700" cap="flat" cmpd="sng" algn="ctr">
                      <a:solidFill>
                        <a:schemeClr val="tx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a:latin typeface="HGP明朝B" panose="02020800000000000000" pitchFamily="18" charset="-128"/>
                          <a:ea typeface="HGP明朝B" panose="02020800000000000000" pitchFamily="18" charset="-128"/>
                        </a:rPr>
                        <a:t>炎上したＣＭ</a:t>
                      </a:r>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a:latin typeface="HGP明朝B" panose="02020800000000000000" pitchFamily="18" charset="-128"/>
                          <a:ea typeface="HGP明朝B" panose="02020800000000000000" pitchFamily="18" charset="-128"/>
                        </a:rPr>
                        <a:t>炎上後の対応</a:t>
                      </a:r>
                    </a:p>
                  </a:txBody>
                  <a:tcPr>
                    <a:lnR w="12700" cap="flat" cmpd="sng" algn="ctr">
                      <a:solidFill>
                        <a:schemeClr val="tx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a:latin typeface="HGP明朝B" panose="02020800000000000000" pitchFamily="18" charset="-128"/>
                          <a:ea typeface="HGP明朝B" panose="02020800000000000000" pitchFamily="18" charset="-128"/>
                        </a:rPr>
                        <a:t>炎上したＣＭ</a:t>
                      </a:r>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a:latin typeface="HGP明朝B" panose="02020800000000000000" pitchFamily="18" charset="-128"/>
                          <a:ea typeface="HGP明朝B" panose="02020800000000000000" pitchFamily="18" charset="-128"/>
                        </a:rPr>
                        <a:t>炎上後の対応</a:t>
                      </a:r>
                    </a:p>
                  </a:txBody>
                  <a:tcPr/>
                </a:tc>
                <a:extLst>
                  <a:ext uri="{0D108BD9-81ED-4DB2-BD59-A6C34878D82A}">
                    <a16:rowId xmlns:a16="http://schemas.microsoft.com/office/drawing/2014/main" xmlns="" val="10000"/>
                  </a:ext>
                </a:extLst>
              </a:tr>
              <a:tr h="564543">
                <a:tc>
                  <a:txBody>
                    <a:bodyPr/>
                    <a:lstStyle/>
                    <a:p>
                      <a:pPr algn="ctr"/>
                      <a:r>
                        <a:rPr kumimoji="1" lang="ja-JP" altLang="en-US" b="1" dirty="0">
                          <a:latin typeface="HGP明朝B" panose="02020800000000000000" pitchFamily="18" charset="-128"/>
                          <a:ea typeface="HGP明朝B" panose="02020800000000000000" pitchFamily="18" charset="-128"/>
                        </a:rPr>
                        <a:t>ルミネ</a:t>
                      </a:r>
                      <a:endParaRPr kumimoji="1" lang="en-US" altLang="ja-JP" b="1" dirty="0">
                        <a:latin typeface="HGP明朝B" panose="02020800000000000000" pitchFamily="18" charset="-128"/>
                        <a:ea typeface="HGP明朝B" panose="02020800000000000000" pitchFamily="18" charset="-128"/>
                      </a:endParaRPr>
                    </a:p>
                  </a:txBody>
                  <a:tcPr/>
                </a:tc>
                <a:tc>
                  <a:txBody>
                    <a:bodyPr/>
                    <a:lstStyle/>
                    <a:p>
                      <a:pPr algn="ctr"/>
                      <a:r>
                        <a:rPr kumimoji="1" lang="ja-JP" altLang="en-US" b="1" dirty="0">
                          <a:solidFill>
                            <a:srgbClr val="FF0000"/>
                          </a:solidFill>
                          <a:latin typeface="HGP明朝B" panose="02020800000000000000" pitchFamily="18" charset="-128"/>
                          <a:ea typeface="HGP明朝B" panose="02020800000000000000" pitchFamily="18" charset="-128"/>
                        </a:rPr>
                        <a:t>謝罪</a:t>
                      </a:r>
                      <a:r>
                        <a:rPr kumimoji="1" lang="ja-JP" altLang="en-US" b="0" dirty="0">
                          <a:solidFill>
                            <a:schemeClr val="dk1"/>
                          </a:solidFill>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放送打ち切り</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アサヒ飲料</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b="1" dirty="0">
                          <a:solidFill>
                            <a:srgbClr val="FF0000"/>
                          </a:solidFill>
                          <a:latin typeface="HGP明朝B" panose="02020800000000000000" pitchFamily="18" charset="-128"/>
                          <a:ea typeface="HGP明朝B" panose="02020800000000000000" pitchFamily="18" charset="-128"/>
                        </a:rPr>
                        <a:t>謝罪</a:t>
                      </a:r>
                      <a:r>
                        <a:rPr kumimoji="1" lang="ja-JP" altLang="en-US" b="0" dirty="0">
                          <a:solidFill>
                            <a:schemeClr val="dk1"/>
                          </a:solidFill>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放送打ち切り</a:t>
                      </a: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b="1" dirty="0">
                          <a:latin typeface="HGP明朝B" panose="02020800000000000000" pitchFamily="18" charset="-128"/>
                          <a:ea typeface="HGP明朝B" panose="02020800000000000000" pitchFamily="18" charset="-128"/>
                        </a:rPr>
                        <a:t>UHA</a:t>
                      </a:r>
                      <a:endParaRPr kumimoji="1" lang="ja-JP" altLang="en-US" b="1" dirty="0">
                        <a:latin typeface="HGP明朝B" panose="02020800000000000000" pitchFamily="18" charset="-128"/>
                        <a:ea typeface="HGP明朝B" panose="02020800000000000000" pitchFamily="18" charset="-128"/>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放送差し替え</a:t>
                      </a:r>
                    </a:p>
                  </a:txBody>
                  <a:tcPr/>
                </a:tc>
                <a:extLst>
                  <a:ext uri="{0D108BD9-81ED-4DB2-BD59-A6C34878D82A}">
                    <a16:rowId xmlns:a16="http://schemas.microsoft.com/office/drawing/2014/main" xmlns="" val="10001"/>
                  </a:ext>
                </a:extLst>
              </a:tr>
              <a:tr h="564543">
                <a:tc>
                  <a:txBody>
                    <a:bodyPr/>
                    <a:lstStyle/>
                    <a:p>
                      <a:pPr algn="ctr"/>
                      <a:r>
                        <a:rPr kumimoji="1" lang="ja-JP" altLang="en-US" b="1" dirty="0">
                          <a:latin typeface="HGP明朝B" panose="02020800000000000000" pitchFamily="18" charset="-128"/>
                          <a:ea typeface="HGP明朝B" panose="02020800000000000000" pitchFamily="18" charset="-128"/>
                        </a:rPr>
                        <a:t>メルカリ</a:t>
                      </a:r>
                    </a:p>
                  </a:txBody>
                  <a:tcPr/>
                </a:tc>
                <a:tc>
                  <a:txBody>
                    <a:bodyPr/>
                    <a:lstStyle/>
                    <a:p>
                      <a:pPr algn="ctr"/>
                      <a:r>
                        <a:rPr kumimoji="1" lang="ja-JP" altLang="en-US" dirty="0">
                          <a:latin typeface="HGP明朝B" panose="02020800000000000000" pitchFamily="18" charset="-128"/>
                          <a:ea typeface="HGP明朝B" panose="02020800000000000000" pitchFamily="18" charset="-128"/>
                        </a:rPr>
                        <a:t>真意の説明・</a:t>
                      </a:r>
                      <a:r>
                        <a:rPr kumimoji="1" lang="ja-JP" altLang="en-US" b="1" dirty="0">
                          <a:solidFill>
                            <a:srgbClr val="FF0000"/>
                          </a:solidFill>
                          <a:latin typeface="HGP明朝B" panose="02020800000000000000" pitchFamily="18" charset="-128"/>
                          <a:ea typeface="HGP明朝B" panose="02020800000000000000" pitchFamily="18" charset="-128"/>
                        </a:rPr>
                        <a:t>謝罪</a:t>
                      </a: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b="1" dirty="0">
                          <a:latin typeface="HGP明朝B" panose="02020800000000000000" pitchFamily="18" charset="-128"/>
                          <a:ea typeface="HGP明朝B" panose="02020800000000000000" pitchFamily="18" charset="-128"/>
                        </a:rPr>
                        <a:t>RAIZAP</a:t>
                      </a:r>
                      <a:endParaRPr kumimoji="1" lang="ja-JP" altLang="en-US" b="1" dirty="0">
                        <a:latin typeface="HGP明朝B" panose="02020800000000000000" pitchFamily="18" charset="-128"/>
                        <a:ea typeface="HGP明朝B" panose="02020800000000000000" pitchFamily="18" charset="-128"/>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放送一時中止・テロップ修正</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マクドナルド</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放送打ち切り</a:t>
                      </a:r>
                    </a:p>
                  </a:txBody>
                  <a:tcPr/>
                </a:tc>
                <a:extLst>
                  <a:ext uri="{0D108BD9-81ED-4DB2-BD59-A6C34878D82A}">
                    <a16:rowId xmlns:a16="http://schemas.microsoft.com/office/drawing/2014/main" xmlns="" val="10002"/>
                  </a:ext>
                </a:extLst>
              </a:tr>
              <a:tr h="564543">
                <a:tc>
                  <a:txBody>
                    <a:bodyPr/>
                    <a:lstStyle/>
                    <a:p>
                      <a:pPr algn="ctr"/>
                      <a:r>
                        <a:rPr kumimoji="1" lang="ja-JP" altLang="en-US" b="1" dirty="0">
                          <a:latin typeface="HGP明朝B" panose="02020800000000000000" pitchFamily="18" charset="-128"/>
                          <a:ea typeface="HGP明朝B" panose="02020800000000000000" pitchFamily="18" charset="-128"/>
                        </a:rPr>
                        <a:t>明星</a:t>
                      </a:r>
                    </a:p>
                  </a:txBody>
                  <a:tcPr/>
                </a:tc>
                <a:tc>
                  <a:txBody>
                    <a:bodyPr/>
                    <a:lstStyle/>
                    <a:p>
                      <a:pPr algn="ctr"/>
                      <a:r>
                        <a:rPr kumimoji="1" lang="ja-JP" altLang="en-US" dirty="0">
                          <a:latin typeface="HGP明朝B" panose="02020800000000000000" pitchFamily="18" charset="-128"/>
                          <a:ea typeface="HGP明朝B" panose="02020800000000000000" pitchFamily="18" charset="-128"/>
                        </a:rPr>
                        <a:t>放送内容変更</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フマキラー</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放送一時中止</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日清ラ王</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放送内容変更・</a:t>
                      </a:r>
                      <a:r>
                        <a:rPr kumimoji="1" lang="ja-JP" altLang="en-US" b="1" dirty="0">
                          <a:solidFill>
                            <a:srgbClr val="FF0000"/>
                          </a:solidFill>
                          <a:latin typeface="HGP明朝B" panose="02020800000000000000" pitchFamily="18" charset="-128"/>
                          <a:ea typeface="HGP明朝B" panose="02020800000000000000" pitchFamily="18" charset="-128"/>
                        </a:rPr>
                        <a:t>謝罪</a:t>
                      </a:r>
                    </a:p>
                  </a:txBody>
                  <a:tcPr/>
                </a:tc>
                <a:extLst>
                  <a:ext uri="{0D108BD9-81ED-4DB2-BD59-A6C34878D82A}">
                    <a16:rowId xmlns:a16="http://schemas.microsoft.com/office/drawing/2014/main" xmlns="" val="10003"/>
                  </a:ext>
                </a:extLst>
              </a:tr>
              <a:tr h="564543">
                <a:tc>
                  <a:txBody>
                    <a:bodyPr/>
                    <a:lstStyle/>
                    <a:p>
                      <a:pPr algn="ctr"/>
                      <a:r>
                        <a:rPr kumimoji="1" lang="en-US" altLang="ja-JP" b="1" dirty="0">
                          <a:latin typeface="HGP明朝B" panose="02020800000000000000" pitchFamily="18" charset="-128"/>
                          <a:ea typeface="HGP明朝B" panose="02020800000000000000" pitchFamily="18" charset="-128"/>
                        </a:rPr>
                        <a:t>BLENDY</a:t>
                      </a:r>
                      <a:endParaRPr kumimoji="1" lang="ja-JP" altLang="en-US" b="1" dirty="0">
                        <a:latin typeface="HGP明朝B" panose="02020800000000000000" pitchFamily="18" charset="-128"/>
                        <a:ea typeface="HGP明朝B" panose="02020800000000000000" pitchFamily="18" charset="-128"/>
                      </a:endParaRPr>
                    </a:p>
                  </a:txBody>
                  <a:tcPr/>
                </a:tc>
                <a:tc>
                  <a:txBody>
                    <a:bodyPr/>
                    <a:lstStyle/>
                    <a:p>
                      <a:pPr algn="ctr"/>
                      <a:r>
                        <a:rPr kumimoji="1" lang="ja-JP" altLang="en-US" dirty="0">
                          <a:latin typeface="HGP明朝B" panose="02020800000000000000" pitchFamily="18" charset="-128"/>
                          <a:ea typeface="HGP明朝B" panose="02020800000000000000" pitchFamily="18" charset="-128"/>
                        </a:rPr>
                        <a:t>放送打ち切り</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ソフトバンク</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放送打ち切り・切り替え</a:t>
                      </a: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b="1" dirty="0">
                          <a:latin typeface="HGP明朝B" panose="02020800000000000000" pitchFamily="18" charset="-128"/>
                          <a:ea typeface="HGP明朝B" panose="02020800000000000000" pitchFamily="18" charset="-128"/>
                        </a:rPr>
                        <a:t>WANDA</a:t>
                      </a:r>
                      <a:endParaRPr kumimoji="1" lang="ja-JP" altLang="en-US" b="1" dirty="0">
                        <a:latin typeface="HGP明朝B" panose="02020800000000000000" pitchFamily="18" charset="-128"/>
                        <a:ea typeface="HGP明朝B" panose="02020800000000000000" pitchFamily="18" charset="-128"/>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釈明</a:t>
                      </a:r>
                    </a:p>
                  </a:txBody>
                  <a:tcPr/>
                </a:tc>
                <a:extLst>
                  <a:ext uri="{0D108BD9-81ED-4DB2-BD59-A6C34878D82A}">
                    <a16:rowId xmlns:a16="http://schemas.microsoft.com/office/drawing/2014/main" xmlns="" val="10004"/>
                  </a:ext>
                </a:extLst>
              </a:tr>
              <a:tr h="397381">
                <a:tc>
                  <a:txBody>
                    <a:bodyPr/>
                    <a:lstStyle/>
                    <a:p>
                      <a:pPr algn="ctr"/>
                      <a:r>
                        <a:rPr kumimoji="1" lang="ja-JP" altLang="en-US" b="1" dirty="0">
                          <a:latin typeface="HGP明朝B" panose="02020800000000000000" pitchFamily="18" charset="-128"/>
                          <a:ea typeface="HGP明朝B" panose="02020800000000000000" pitchFamily="18" charset="-128"/>
                        </a:rPr>
                        <a:t>四谷学院</a:t>
                      </a:r>
                    </a:p>
                  </a:txBody>
                  <a:tcPr/>
                </a:tc>
                <a:tc>
                  <a:txBody>
                    <a:bodyPr/>
                    <a:lstStyle/>
                    <a:p>
                      <a:pPr algn="ctr"/>
                      <a:r>
                        <a:rPr kumimoji="1" lang="ja-JP" altLang="en-US" dirty="0">
                          <a:latin typeface="HGP明朝B" panose="02020800000000000000" pitchFamily="18" charset="-128"/>
                          <a:ea typeface="HGP明朝B" panose="02020800000000000000" pitchFamily="18" charset="-128"/>
                        </a:rPr>
                        <a:t>対応なし</a:t>
                      </a: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b="1" dirty="0">
                          <a:latin typeface="HGP明朝B" panose="02020800000000000000" pitchFamily="18" charset="-128"/>
                          <a:ea typeface="HGP明朝B" panose="02020800000000000000" pitchFamily="18" charset="-128"/>
                        </a:rPr>
                        <a:t>ANA</a:t>
                      </a:r>
                      <a:endParaRPr kumimoji="1" lang="ja-JP" altLang="en-US" b="1" dirty="0">
                        <a:latin typeface="HGP明朝B" panose="02020800000000000000" pitchFamily="18" charset="-128"/>
                        <a:ea typeface="HGP明朝B" panose="02020800000000000000" pitchFamily="18" charset="-128"/>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b="1" dirty="0">
                          <a:solidFill>
                            <a:srgbClr val="FF0000"/>
                          </a:solidFill>
                          <a:latin typeface="HGP明朝B" panose="02020800000000000000" pitchFamily="18" charset="-128"/>
                          <a:ea typeface="HGP明朝B" panose="02020800000000000000" pitchFamily="18" charset="-128"/>
                        </a:rPr>
                        <a:t>謝罪</a:t>
                      </a:r>
                      <a:r>
                        <a:rPr kumimoji="1" lang="ja-JP" altLang="en-US" b="0" dirty="0">
                          <a:solidFill>
                            <a:schemeClr val="dk1"/>
                          </a:solidFill>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内容修正</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東京ガス</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対応なし</a:t>
                      </a:r>
                    </a:p>
                  </a:txBody>
                  <a:tcPr/>
                </a:tc>
                <a:extLst>
                  <a:ext uri="{0D108BD9-81ED-4DB2-BD59-A6C34878D82A}">
                    <a16:rowId xmlns:a16="http://schemas.microsoft.com/office/drawing/2014/main" xmlns="" val="10005"/>
                  </a:ext>
                </a:extLst>
              </a:tr>
              <a:tr h="564543">
                <a:tc>
                  <a:txBody>
                    <a:bodyPr/>
                    <a:lstStyle/>
                    <a:p>
                      <a:pPr algn="ctr"/>
                      <a:r>
                        <a:rPr kumimoji="1" lang="ja-JP" altLang="en-US" b="1" dirty="0">
                          <a:latin typeface="HGP明朝B" panose="02020800000000000000" pitchFamily="18" charset="-128"/>
                          <a:ea typeface="HGP明朝B" panose="02020800000000000000" pitchFamily="18" charset="-128"/>
                        </a:rPr>
                        <a:t>日清カップヌードル</a:t>
                      </a:r>
                    </a:p>
                  </a:txBody>
                  <a:tcPr/>
                </a:tc>
                <a:tc>
                  <a:txBody>
                    <a:bodyPr/>
                    <a:lstStyle/>
                    <a:p>
                      <a:pPr algn="ctr"/>
                      <a:r>
                        <a:rPr kumimoji="1" lang="ja-JP" altLang="en-US" b="1" dirty="0">
                          <a:solidFill>
                            <a:srgbClr val="FF0000"/>
                          </a:solidFill>
                          <a:latin typeface="HGP明朝B" panose="02020800000000000000" pitchFamily="18" charset="-128"/>
                          <a:ea typeface="HGP明朝B" panose="02020800000000000000" pitchFamily="18" charset="-128"/>
                        </a:rPr>
                        <a:t>謝罪</a:t>
                      </a:r>
                      <a:r>
                        <a:rPr kumimoji="1" lang="ja-JP" altLang="en-US" dirty="0">
                          <a:latin typeface="HGP明朝B" panose="02020800000000000000" pitchFamily="18" charset="-128"/>
                          <a:ea typeface="HGP明朝B" panose="02020800000000000000" pitchFamily="18" charset="-128"/>
                        </a:rPr>
                        <a:t>後に・放送中止</a:t>
                      </a:r>
                      <a:endParaRPr kumimoji="1" lang="en-US" altLang="ja-JP" dirty="0">
                        <a:latin typeface="HGP明朝B" panose="02020800000000000000" pitchFamily="18" charset="-128"/>
                        <a:ea typeface="HGP明朝B" panose="02020800000000000000" pitchFamily="18" charset="-128"/>
                      </a:endParaRP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b="1" dirty="0">
                          <a:latin typeface="HGP明朝B" panose="02020800000000000000" pitchFamily="18" charset="-128"/>
                          <a:ea typeface="HGP明朝B" panose="02020800000000000000" pitchFamily="18" charset="-128"/>
                        </a:rPr>
                        <a:t>AJINOMOTO</a:t>
                      </a:r>
                      <a:endParaRPr kumimoji="1" lang="ja-JP" altLang="en-US" b="1" dirty="0">
                        <a:latin typeface="HGP明朝B" panose="02020800000000000000" pitchFamily="18" charset="-128"/>
                        <a:ea typeface="HGP明朝B" panose="02020800000000000000" pitchFamily="18" charset="-128"/>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放送中止</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コカコーラ</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釈明</a:t>
                      </a:r>
                    </a:p>
                  </a:txBody>
                  <a:tcPr/>
                </a:tc>
                <a:extLst>
                  <a:ext uri="{0D108BD9-81ED-4DB2-BD59-A6C34878D82A}">
                    <a16:rowId xmlns:a16="http://schemas.microsoft.com/office/drawing/2014/main" xmlns="" val="10006"/>
                  </a:ext>
                </a:extLst>
              </a:tr>
              <a:tr h="564543">
                <a:tc>
                  <a:txBody>
                    <a:bodyPr/>
                    <a:lstStyle/>
                    <a:p>
                      <a:pPr algn="ctr"/>
                      <a:r>
                        <a:rPr kumimoji="1" lang="ja-JP" altLang="en-US" b="1" dirty="0">
                          <a:latin typeface="HGP明朝B" panose="02020800000000000000" pitchFamily="18" charset="-128"/>
                          <a:ea typeface="HGP明朝B" panose="02020800000000000000" pitchFamily="18" charset="-128"/>
                        </a:rPr>
                        <a:t>東急電鉄</a:t>
                      </a:r>
                    </a:p>
                  </a:txBody>
                  <a:tcPr/>
                </a:tc>
                <a:tc>
                  <a:txBody>
                    <a:bodyPr/>
                    <a:lstStyle/>
                    <a:p>
                      <a:pPr algn="ctr"/>
                      <a:r>
                        <a:rPr kumimoji="1" lang="ja-JP" altLang="en-US" dirty="0">
                          <a:latin typeface="HGP明朝B" panose="02020800000000000000" pitchFamily="18" charset="-128"/>
                          <a:ea typeface="HGP明朝B" panose="02020800000000000000" pitchFamily="18" charset="-128"/>
                        </a:rPr>
                        <a:t>対応なし</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資生堂</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釈明</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志布志市</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市長が</a:t>
                      </a:r>
                      <a:r>
                        <a:rPr kumimoji="1" lang="ja-JP" altLang="en-US" b="1" dirty="0">
                          <a:solidFill>
                            <a:srgbClr val="FF0000"/>
                          </a:solidFill>
                          <a:latin typeface="HGP明朝B" panose="02020800000000000000" pitchFamily="18" charset="-128"/>
                          <a:ea typeface="HGP明朝B" panose="02020800000000000000" pitchFamily="18" charset="-128"/>
                        </a:rPr>
                        <a:t>謝罪</a:t>
                      </a:r>
                      <a:r>
                        <a:rPr kumimoji="1" lang="ja-JP" altLang="en-US" b="0" dirty="0">
                          <a:solidFill>
                            <a:schemeClr val="dk1"/>
                          </a:solidFill>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放送中止</a:t>
                      </a:r>
                    </a:p>
                  </a:txBody>
                  <a:tcPr/>
                </a:tc>
                <a:extLst>
                  <a:ext uri="{0D108BD9-81ED-4DB2-BD59-A6C34878D82A}">
                    <a16:rowId xmlns:a16="http://schemas.microsoft.com/office/drawing/2014/main" xmlns="" val="10007"/>
                  </a:ext>
                </a:extLst>
              </a:tr>
              <a:tr h="397381">
                <a:tc>
                  <a:txBody>
                    <a:bodyPr/>
                    <a:lstStyle/>
                    <a:p>
                      <a:pPr algn="ctr"/>
                      <a:r>
                        <a:rPr kumimoji="1" lang="ja-JP" altLang="en-US" b="1" dirty="0">
                          <a:latin typeface="HGP明朝B" panose="02020800000000000000" pitchFamily="18" charset="-128"/>
                          <a:ea typeface="HGP明朝B" panose="02020800000000000000" pitchFamily="18" charset="-128"/>
                        </a:rPr>
                        <a:t>ホクト</a:t>
                      </a:r>
                    </a:p>
                  </a:txBody>
                  <a:tcPr/>
                </a:tc>
                <a:tc>
                  <a:txBody>
                    <a:bodyPr/>
                    <a:lstStyle/>
                    <a:p>
                      <a:pPr algn="ctr"/>
                      <a:r>
                        <a:rPr kumimoji="1" lang="ja-JP" altLang="en-US" b="1" dirty="0">
                          <a:solidFill>
                            <a:srgbClr val="FF0000"/>
                          </a:solidFill>
                          <a:latin typeface="HGP明朝B" panose="02020800000000000000" pitchFamily="18" charset="-128"/>
                          <a:ea typeface="HGP明朝B" panose="02020800000000000000" pitchFamily="18" charset="-128"/>
                        </a:rPr>
                        <a:t>謝罪</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サントリー</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テロップ追加</a:t>
                      </a:r>
                    </a:p>
                  </a:txBody>
                  <a:tcPr>
                    <a:lnR w="12700" cap="flat" cmpd="sng" algn="ctr">
                      <a:solidFill>
                        <a:schemeClr val="tx1"/>
                      </a:solidFill>
                      <a:prstDash val="solid"/>
                      <a:round/>
                      <a:headEnd type="none" w="med" len="med"/>
                      <a:tailEnd type="none" w="med" len="med"/>
                    </a:lnR>
                  </a:tcPr>
                </a:tc>
                <a:tc>
                  <a:txBody>
                    <a:bodyPr/>
                    <a:lstStyle/>
                    <a:p>
                      <a:pPr algn="ctr"/>
                      <a:r>
                        <a:rPr kumimoji="1" lang="en-US" altLang="ja-JP" b="1" dirty="0">
                          <a:latin typeface="HGP明朝B" panose="02020800000000000000" pitchFamily="18" charset="-128"/>
                          <a:ea typeface="HGP明朝B" panose="02020800000000000000" pitchFamily="18" charset="-128"/>
                        </a:rPr>
                        <a:t>KIRIN</a:t>
                      </a:r>
                      <a:r>
                        <a:rPr kumimoji="1" lang="ja-JP" altLang="en-US" b="1" dirty="0">
                          <a:latin typeface="HGP明朝B" panose="02020800000000000000" pitchFamily="18" charset="-128"/>
                          <a:ea typeface="HGP明朝B" panose="02020800000000000000" pitchFamily="18" charset="-128"/>
                        </a:rPr>
                        <a:t>ビール</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放送中止・変更</a:t>
                      </a:r>
                    </a:p>
                  </a:txBody>
                  <a:tcPr/>
                </a:tc>
                <a:extLst>
                  <a:ext uri="{0D108BD9-81ED-4DB2-BD59-A6C34878D82A}">
                    <a16:rowId xmlns:a16="http://schemas.microsoft.com/office/drawing/2014/main" xmlns="" val="10008"/>
                  </a:ext>
                </a:extLst>
              </a:tr>
              <a:tr h="397381">
                <a:tc>
                  <a:txBody>
                    <a:bodyPr/>
                    <a:lstStyle/>
                    <a:p>
                      <a:pPr algn="ctr"/>
                      <a:r>
                        <a:rPr kumimoji="1" lang="ja-JP" altLang="en-US" b="1" dirty="0">
                          <a:latin typeface="HGP明朝B" panose="02020800000000000000" pitchFamily="18" charset="-128"/>
                          <a:ea typeface="HGP明朝B" panose="02020800000000000000" pitchFamily="18" charset="-128"/>
                        </a:rPr>
                        <a:t>マツダ</a:t>
                      </a:r>
                    </a:p>
                  </a:txBody>
                  <a:tcPr/>
                </a:tc>
                <a:tc>
                  <a:txBody>
                    <a:bodyPr/>
                    <a:lstStyle/>
                    <a:p>
                      <a:pPr algn="ctr"/>
                      <a:r>
                        <a:rPr kumimoji="1" lang="ja-JP" altLang="en-US" dirty="0">
                          <a:latin typeface="HGP明朝B" panose="02020800000000000000" pitchFamily="18" charset="-128"/>
                          <a:ea typeface="HGP明朝B" panose="02020800000000000000" pitchFamily="18" charset="-128"/>
                        </a:rPr>
                        <a:t>放送中止・</a:t>
                      </a:r>
                      <a:r>
                        <a:rPr kumimoji="1" lang="ja-JP" altLang="en-US" b="1" dirty="0">
                          <a:solidFill>
                            <a:srgbClr val="FF0000"/>
                          </a:solidFill>
                          <a:latin typeface="HGP明朝B" panose="02020800000000000000" pitchFamily="18" charset="-128"/>
                          <a:ea typeface="HGP明朝B" panose="02020800000000000000" pitchFamily="18" charset="-128"/>
                        </a:rPr>
                        <a:t>謝罪</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スバル</a:t>
                      </a: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対応なし</a:t>
                      </a:r>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b="1" dirty="0">
                          <a:latin typeface="HGP明朝B" panose="02020800000000000000" pitchFamily="18" charset="-128"/>
                          <a:ea typeface="HGP明朝B" panose="02020800000000000000" pitchFamily="18" charset="-128"/>
                        </a:rPr>
                        <a:t>アサヒビール</a:t>
                      </a:r>
                      <a:endParaRPr kumimoji="1" lang="en-US" altLang="ja-JP" b="1" dirty="0">
                        <a:latin typeface="HGP明朝B" panose="02020800000000000000" pitchFamily="18" charset="-128"/>
                        <a:ea typeface="HGP明朝B" panose="02020800000000000000" pitchFamily="18" charset="-128"/>
                      </a:endParaRPr>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dirty="0">
                          <a:latin typeface="HGP明朝B" panose="02020800000000000000" pitchFamily="18" charset="-128"/>
                          <a:ea typeface="HGP明朝B" panose="02020800000000000000" pitchFamily="18" charset="-128"/>
                        </a:rPr>
                        <a:t>放送中止</a:t>
                      </a:r>
                    </a:p>
                  </a:txBody>
                  <a:tcPr/>
                </a:tc>
                <a:extLst>
                  <a:ext uri="{0D108BD9-81ED-4DB2-BD59-A6C34878D82A}">
                    <a16:rowId xmlns:a16="http://schemas.microsoft.com/office/drawing/2014/main" xmlns="" val="10009"/>
                  </a:ext>
                </a:extLst>
              </a:tr>
            </a:tbl>
          </a:graphicData>
        </a:graphic>
      </p:graphicFrame>
      <p:sp>
        <p:nvSpPr>
          <p:cNvPr id="4" name="正方形/長方形 3"/>
          <p:cNvSpPr/>
          <p:nvPr/>
        </p:nvSpPr>
        <p:spPr>
          <a:xfrm>
            <a:off x="180617" y="112653"/>
            <a:ext cx="5044971" cy="646331"/>
          </a:xfrm>
          <a:prstGeom prst="rect">
            <a:avLst/>
          </a:prstGeom>
        </p:spPr>
        <p:txBody>
          <a:bodyPr wrap="none">
            <a:spAutoFit/>
          </a:bodyPr>
          <a:lstStyle/>
          <a:p>
            <a:r>
              <a:rPr lang="ja-JP" altLang="en-US" sz="3600" dirty="0">
                <a:latin typeface="HGP明朝B" panose="02020800000000000000" pitchFamily="18" charset="-128"/>
                <a:ea typeface="HGP明朝B" panose="02020800000000000000" pitchFamily="18" charset="-128"/>
              </a:rPr>
              <a:t>ＣＭ炎上後の企業の対応</a:t>
            </a:r>
          </a:p>
        </p:txBody>
      </p:sp>
      <p:sp>
        <p:nvSpPr>
          <p:cNvPr id="5" name="テキスト ボックス 4"/>
          <p:cNvSpPr txBox="1"/>
          <p:nvPr/>
        </p:nvSpPr>
        <p:spPr>
          <a:xfrm>
            <a:off x="4183826" y="6198255"/>
            <a:ext cx="3816083" cy="523220"/>
          </a:xfrm>
          <a:prstGeom prst="rect">
            <a:avLst/>
          </a:prstGeom>
          <a:noFill/>
        </p:spPr>
        <p:txBody>
          <a:bodyPr wrap="square" rtlCol="0">
            <a:spAutoFit/>
          </a:bodyPr>
          <a:lstStyle/>
          <a:p>
            <a:r>
              <a:rPr lang="en-US" altLang="ja-JP" sz="2800" u="sng" dirty="0">
                <a:solidFill>
                  <a:srgbClr val="FF0000"/>
                </a:solidFill>
                <a:latin typeface="HGP明朝B" panose="02020800000000000000" pitchFamily="18" charset="-128"/>
                <a:ea typeface="HGP明朝B" panose="02020800000000000000" pitchFamily="18" charset="-128"/>
              </a:rPr>
              <a:t>3</a:t>
            </a:r>
            <a:r>
              <a:rPr kumimoji="1" lang="ja-JP" altLang="en-US" sz="2800" u="sng" dirty="0">
                <a:solidFill>
                  <a:srgbClr val="FF0000"/>
                </a:solidFill>
                <a:latin typeface="HGP明朝B" panose="02020800000000000000" pitchFamily="18" charset="-128"/>
                <a:ea typeface="HGP明朝B" panose="02020800000000000000" pitchFamily="18" charset="-128"/>
              </a:rPr>
              <a:t>社</a:t>
            </a:r>
            <a:r>
              <a:rPr lang="ja-JP" altLang="en-US" sz="2800" u="sng" dirty="0">
                <a:solidFill>
                  <a:srgbClr val="FF0000"/>
                </a:solidFill>
                <a:latin typeface="HGP明朝B" panose="02020800000000000000" pitchFamily="18" charset="-128"/>
                <a:ea typeface="HGP明朝B" panose="02020800000000000000" pitchFamily="18" charset="-128"/>
              </a:rPr>
              <a:t>に</a:t>
            </a:r>
            <a:r>
              <a:rPr lang="en-US" altLang="ja-JP" sz="2800" u="sng" dirty="0">
                <a:solidFill>
                  <a:srgbClr val="FF0000"/>
                </a:solidFill>
                <a:latin typeface="HGP明朝B" panose="02020800000000000000" pitchFamily="18" charset="-128"/>
                <a:ea typeface="HGP明朝B" panose="02020800000000000000" pitchFamily="18" charset="-128"/>
              </a:rPr>
              <a:t>1</a:t>
            </a:r>
            <a:r>
              <a:rPr kumimoji="1" lang="ja-JP" altLang="en-US" sz="2800" u="sng" dirty="0">
                <a:solidFill>
                  <a:srgbClr val="FF0000"/>
                </a:solidFill>
                <a:latin typeface="HGP明朝B" panose="02020800000000000000" pitchFamily="18" charset="-128"/>
                <a:ea typeface="HGP明朝B" panose="02020800000000000000" pitchFamily="18" charset="-128"/>
              </a:rPr>
              <a:t>社が謝罪して</a:t>
            </a:r>
            <a:r>
              <a:rPr lang="ja-JP" altLang="en-US" sz="2800" u="sng" dirty="0">
                <a:solidFill>
                  <a:srgbClr val="FF0000"/>
                </a:solidFill>
                <a:latin typeface="HGP明朝B" panose="02020800000000000000" pitchFamily="18" charset="-128"/>
                <a:ea typeface="HGP明朝B" panose="02020800000000000000" pitchFamily="18" charset="-128"/>
              </a:rPr>
              <a:t>いる</a:t>
            </a:r>
            <a:endParaRPr lang="en-US" altLang="ja-JP" sz="2800" u="sng" dirty="0">
              <a:solidFill>
                <a:srgbClr val="FF0000"/>
              </a:solidFill>
              <a:latin typeface="HGP明朝B" panose="02020800000000000000" pitchFamily="18" charset="-128"/>
              <a:ea typeface="HGP明朝B" panose="02020800000000000000" pitchFamily="18" charset="-128"/>
            </a:endParaRPr>
          </a:p>
        </p:txBody>
      </p:sp>
      <p:sp>
        <p:nvSpPr>
          <p:cNvPr id="2" name="スライド番号プレースホルダー 1"/>
          <p:cNvSpPr>
            <a:spLocks noGrp="1"/>
          </p:cNvSpPr>
          <p:nvPr>
            <p:ph type="sldNum" sz="quarter" idx="12"/>
          </p:nvPr>
        </p:nvSpPr>
        <p:spPr/>
        <p:txBody>
          <a:bodyPr/>
          <a:lstStyle/>
          <a:p>
            <a:fld id="{AFBD6CD3-B33C-420D-8F05-F91DE2D9C373}" type="slidenum">
              <a:rPr kumimoji="1" lang="ja-JP" altLang="en-US" smtClean="0"/>
              <a:t>23</a:t>
            </a:fld>
            <a:endParaRPr kumimoji="1" lang="ja-JP" altLang="en-US" dirty="0"/>
          </a:p>
        </p:txBody>
      </p:sp>
    </p:spTree>
    <p:extLst>
      <p:ext uri="{BB962C8B-B14F-4D97-AF65-F5344CB8AC3E}">
        <p14:creationId xmlns:p14="http://schemas.microsoft.com/office/powerpoint/2010/main" val="2053944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24</a:t>
            </a:fld>
            <a:endParaRPr kumimoji="1" lang="ja-JP" altLang="en-US"/>
          </a:p>
        </p:txBody>
      </p:sp>
      <p:sp>
        <p:nvSpPr>
          <p:cNvPr id="4" name="テキスト ボックス 5"/>
          <p:cNvSpPr txBox="1"/>
          <p:nvPr/>
        </p:nvSpPr>
        <p:spPr>
          <a:xfrm>
            <a:off x="1770613" y="2951614"/>
            <a:ext cx="8897415" cy="954107"/>
          </a:xfrm>
          <a:prstGeom prst="rect">
            <a:avLst/>
          </a:prstGeom>
          <a:noFill/>
        </p:spPr>
        <p:txBody>
          <a:bodyPr wrap="square" rtlCol="0">
            <a:spAutoFit/>
          </a:bodyPr>
          <a:lstStyle/>
          <a:p>
            <a:pPr marL="457200" indent="-45720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これらの</a:t>
            </a:r>
            <a:r>
              <a:rPr lang="en-US" altLang="ja-JP" sz="2800" dirty="0">
                <a:latin typeface="HGP明朝B" panose="02020800000000000000" pitchFamily="18" charset="-128"/>
                <a:ea typeface="HGP明朝B" panose="02020800000000000000" pitchFamily="18" charset="-128"/>
              </a:rPr>
              <a:t>CM</a:t>
            </a:r>
            <a:r>
              <a:rPr lang="ja-JP" altLang="en-US" sz="2800" dirty="0">
                <a:latin typeface="HGP明朝B" panose="02020800000000000000" pitchFamily="18" charset="-128"/>
                <a:ea typeface="HGP明朝B" panose="02020800000000000000" pitchFamily="18" charset="-128"/>
              </a:rPr>
              <a:t>は自作自演や企業に非があるものだと感じた</a:t>
            </a:r>
            <a:endParaRPr lang="en-US" altLang="ja-JP" sz="2800" dirty="0">
              <a:latin typeface="HGP明朝B" panose="02020800000000000000" pitchFamily="18" charset="-128"/>
              <a:ea typeface="HGP明朝B" panose="02020800000000000000" pitchFamily="18" charset="-128"/>
            </a:endParaRPr>
          </a:p>
          <a:p>
            <a:pPr marL="457200" indent="-45720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まとめサイトなどでも批判の声が多く見られた</a:t>
            </a:r>
            <a:endParaRPr kumimoji="1" lang="en-US" altLang="ja-JP" sz="2800" dirty="0">
              <a:latin typeface="HGP明朝B" panose="02020800000000000000" pitchFamily="18" charset="-128"/>
              <a:ea typeface="HGP明朝B" panose="02020800000000000000" pitchFamily="18" charset="-128"/>
            </a:endParaRPr>
          </a:p>
        </p:txBody>
      </p:sp>
      <p:sp>
        <p:nvSpPr>
          <p:cNvPr id="2" name="テキスト ボックス 1"/>
          <p:cNvSpPr txBox="1"/>
          <p:nvPr/>
        </p:nvSpPr>
        <p:spPr>
          <a:xfrm>
            <a:off x="410628" y="342979"/>
            <a:ext cx="3033049" cy="646331"/>
          </a:xfrm>
          <a:prstGeom prst="rect">
            <a:avLst/>
          </a:prstGeom>
          <a:noFill/>
        </p:spPr>
        <p:txBody>
          <a:bodyPr wrap="square" rtlCol="0">
            <a:spAutoFit/>
          </a:bodyPr>
          <a:lstStyle/>
          <a:p>
            <a:r>
              <a:rPr kumimoji="1" lang="en-US" altLang="ja-JP" sz="3600" dirty="0">
                <a:latin typeface="HGP明朝B" panose="02020800000000000000" pitchFamily="18" charset="-128"/>
                <a:ea typeface="HGP明朝B" panose="02020800000000000000" pitchFamily="18" charset="-128"/>
              </a:rPr>
              <a:t>×</a:t>
            </a:r>
            <a:r>
              <a:rPr kumimoji="1" lang="ja-JP" altLang="en-US" sz="3600" dirty="0">
                <a:latin typeface="HGP明朝B" panose="02020800000000000000" pitchFamily="18" charset="-128"/>
                <a:ea typeface="HGP明朝B" panose="02020800000000000000" pitchFamily="18" charset="-128"/>
              </a:rPr>
              <a:t>の</a:t>
            </a:r>
            <a:r>
              <a:rPr kumimoji="1" lang="en-US" altLang="ja-JP" sz="3600" dirty="0">
                <a:latin typeface="HGP明朝B" panose="02020800000000000000" pitchFamily="18" charset="-128"/>
                <a:ea typeface="HGP明朝B" panose="02020800000000000000" pitchFamily="18" charset="-128"/>
              </a:rPr>
              <a:t>CM</a:t>
            </a:r>
            <a:r>
              <a:rPr kumimoji="1" lang="ja-JP" altLang="en-US" sz="3600" dirty="0">
                <a:latin typeface="HGP明朝B" panose="02020800000000000000" pitchFamily="18" charset="-128"/>
                <a:ea typeface="HGP明朝B" panose="02020800000000000000" pitchFamily="18" charset="-128"/>
              </a:rPr>
              <a:t>の考察</a:t>
            </a:r>
          </a:p>
        </p:txBody>
      </p:sp>
      <p:grpSp>
        <p:nvGrpSpPr>
          <p:cNvPr id="13" name="グループ化 5"/>
          <p:cNvGrpSpPr/>
          <p:nvPr/>
        </p:nvGrpSpPr>
        <p:grpSpPr>
          <a:xfrm>
            <a:off x="1818785" y="4228455"/>
            <a:ext cx="8872630" cy="1805161"/>
            <a:chOff x="1818785" y="4100012"/>
            <a:chExt cx="8872630" cy="1805161"/>
          </a:xfrm>
          <a:solidFill>
            <a:srgbClr val="FFC000"/>
          </a:solidFill>
        </p:grpSpPr>
        <p:grpSp>
          <p:nvGrpSpPr>
            <p:cNvPr id="11" name="グループ化 10"/>
            <p:cNvGrpSpPr/>
            <p:nvPr/>
          </p:nvGrpSpPr>
          <p:grpSpPr>
            <a:xfrm>
              <a:off x="1818785" y="4100012"/>
              <a:ext cx="8872630" cy="1805161"/>
              <a:chOff x="1792522" y="4011739"/>
              <a:chExt cx="8872630" cy="1805161"/>
            </a:xfrm>
            <a:grpFill/>
          </p:grpSpPr>
          <p:pic>
            <p:nvPicPr>
              <p:cNvPr id="6" name="図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2522" y="4253545"/>
                <a:ext cx="1766843" cy="1563355"/>
              </a:xfrm>
              <a:prstGeom prst="rect">
                <a:avLst/>
              </a:prstGeom>
              <a:grpFill/>
            </p:spPr>
          </p:pic>
          <p:sp>
            <p:nvSpPr>
              <p:cNvPr id="7" name="右矢印 20"/>
              <p:cNvSpPr/>
              <p:nvPr/>
            </p:nvSpPr>
            <p:spPr>
              <a:xfrm>
                <a:off x="3559365" y="4642208"/>
                <a:ext cx="1405263" cy="697755"/>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9001" y="4199330"/>
                <a:ext cx="1828114" cy="1617570"/>
              </a:xfrm>
              <a:prstGeom prst="rect">
                <a:avLst/>
              </a:prstGeom>
              <a:grpFill/>
            </p:spPr>
          </p:pic>
          <p:pic>
            <p:nvPicPr>
              <p:cNvPr id="9"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55232" y="4011739"/>
                <a:ext cx="2109920" cy="1805161"/>
              </a:xfrm>
              <a:prstGeom prst="rect">
                <a:avLst/>
              </a:prstGeom>
              <a:grpFill/>
            </p:spPr>
          </p:pic>
          <p:sp>
            <p:nvSpPr>
              <p:cNvPr id="10" name="右矢印 20"/>
              <p:cNvSpPr/>
              <p:nvPr/>
            </p:nvSpPr>
            <p:spPr>
              <a:xfrm>
                <a:off x="7421488" y="4659237"/>
                <a:ext cx="1405263" cy="697755"/>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正方形/長方形 11"/>
            <p:cNvSpPr/>
            <p:nvPr/>
          </p:nvSpPr>
          <p:spPr>
            <a:xfrm>
              <a:off x="3847159" y="4341818"/>
              <a:ext cx="683200" cy="523220"/>
            </a:xfrm>
            <a:prstGeom prst="rect">
              <a:avLst/>
            </a:prstGeom>
            <a:noFill/>
          </p:spPr>
          <p:txBody>
            <a:bodyPr wrap="none">
              <a:spAutoFit/>
            </a:bodyPr>
            <a:lstStyle/>
            <a:p>
              <a:r>
                <a:rPr lang="en-US" altLang="ja-JP" sz="2800" dirty="0">
                  <a:latin typeface="HGP明朝B" panose="02020800000000000000" pitchFamily="18" charset="-128"/>
                  <a:ea typeface="HGP明朝B" panose="02020800000000000000" pitchFamily="18" charset="-128"/>
                </a:rPr>
                <a:t>CM</a:t>
              </a:r>
              <a:endParaRPr lang="ja-JP" altLang="en-US" sz="2800" dirty="0">
                <a:latin typeface="HGP明朝B" panose="02020800000000000000" pitchFamily="18" charset="-128"/>
                <a:ea typeface="HGP明朝B" panose="02020800000000000000" pitchFamily="18" charset="-128"/>
              </a:endParaRPr>
            </a:p>
          </p:txBody>
        </p:sp>
      </p:grpSp>
      <p:grpSp>
        <p:nvGrpSpPr>
          <p:cNvPr id="17" name="グループ化 16"/>
          <p:cNvGrpSpPr/>
          <p:nvPr/>
        </p:nvGrpSpPr>
        <p:grpSpPr>
          <a:xfrm>
            <a:off x="3847159" y="530058"/>
            <a:ext cx="4544673" cy="2358020"/>
            <a:chOff x="3698798" y="666144"/>
            <a:chExt cx="4544673" cy="2358020"/>
          </a:xfrm>
        </p:grpSpPr>
        <p:grpSp>
          <p:nvGrpSpPr>
            <p:cNvPr id="15" name="グループ化 14"/>
            <p:cNvGrpSpPr/>
            <p:nvPr/>
          </p:nvGrpSpPr>
          <p:grpSpPr>
            <a:xfrm>
              <a:off x="3900001" y="833879"/>
              <a:ext cx="4343470" cy="1980771"/>
              <a:chOff x="3237202" y="947531"/>
              <a:chExt cx="4278343" cy="1980771"/>
            </a:xfrm>
          </p:grpSpPr>
          <p:sp>
            <p:nvSpPr>
              <p:cNvPr id="5" name="テキスト ボックス 4"/>
              <p:cNvSpPr txBox="1"/>
              <p:nvPr/>
            </p:nvSpPr>
            <p:spPr>
              <a:xfrm>
                <a:off x="3237202" y="989310"/>
                <a:ext cx="1954230" cy="1938992"/>
              </a:xfrm>
              <a:prstGeom prst="rect">
                <a:avLst/>
              </a:prstGeom>
              <a:noFill/>
            </p:spPr>
            <p:txBody>
              <a:bodyPr wrap="square" rtlCol="0">
                <a:spAutoFit/>
              </a:bodyPr>
              <a:lstStyle/>
              <a:p>
                <a:r>
                  <a:rPr lang="ja-JP" altLang="en-US" sz="2400" dirty="0">
                    <a:latin typeface="HGP明朝B" panose="02020800000000000000" pitchFamily="18" charset="-128"/>
                    <a:ea typeface="HGP明朝B" panose="02020800000000000000" pitchFamily="18" charset="-128"/>
                  </a:rPr>
                  <a:t>メルカリ　　　　　　　</a:t>
                </a:r>
                <a:endParaRPr lang="en-US" altLang="ja-JP" sz="2400"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四谷学院</a:t>
                </a:r>
                <a:endParaRPr lang="en-US" altLang="ja-JP" dirty="0">
                  <a:latin typeface="HGP明朝B" panose="02020800000000000000" pitchFamily="18" charset="-128"/>
                  <a:ea typeface="HGP明朝B" panose="02020800000000000000" pitchFamily="18" charset="-128"/>
                </a:endParaRPr>
              </a:p>
              <a:p>
                <a:r>
                  <a:rPr lang="en-US" altLang="ja-JP" sz="2400" dirty="0" err="1">
                    <a:latin typeface="HGP明朝B" panose="02020800000000000000" pitchFamily="18" charset="-128"/>
                    <a:ea typeface="HGP明朝B" panose="02020800000000000000" pitchFamily="18" charset="-128"/>
                  </a:rPr>
                  <a:t>SoftBank</a:t>
                </a:r>
                <a:r>
                  <a:rPr lang="ja-JP" altLang="en-US" sz="2400" dirty="0">
                    <a:latin typeface="HGP明朝B" panose="02020800000000000000" pitchFamily="18" charset="-128"/>
                    <a:ea typeface="HGP明朝B" panose="02020800000000000000" pitchFamily="18" charset="-128"/>
                  </a:rPr>
                  <a:t>　　　　　　</a:t>
                </a:r>
                <a:r>
                  <a:rPr lang="en-US" altLang="ja-JP" sz="2400" dirty="0">
                    <a:latin typeface="HGP明朝B" panose="02020800000000000000" pitchFamily="18" charset="-128"/>
                    <a:ea typeface="HGP明朝B" panose="02020800000000000000" pitchFamily="18" charset="-128"/>
                  </a:rPr>
                  <a:t>  </a:t>
                </a:r>
              </a:p>
              <a:p>
                <a:r>
                  <a:rPr lang="en-US" altLang="ja-JP" sz="2400" dirty="0">
                    <a:latin typeface="HGP明朝B" panose="02020800000000000000" pitchFamily="18" charset="-128"/>
                    <a:ea typeface="HGP明朝B" panose="02020800000000000000" pitchFamily="18" charset="-128"/>
                  </a:rPr>
                  <a:t>ANA</a:t>
                </a:r>
                <a:endParaRPr lang="en-US" altLang="ja-JP" dirty="0">
                  <a:latin typeface="HGP明朝B" panose="02020800000000000000" pitchFamily="18" charset="-128"/>
                  <a:ea typeface="HGP明朝B" panose="02020800000000000000" pitchFamily="18" charset="-128"/>
                </a:endParaRPr>
              </a:p>
              <a:p>
                <a:r>
                  <a:rPr lang="en-US" altLang="ja-JP" sz="2400" dirty="0">
                    <a:latin typeface="HGP明朝B" panose="02020800000000000000" pitchFamily="18" charset="-128"/>
                    <a:ea typeface="HGP明朝B" panose="02020800000000000000" pitchFamily="18" charset="-128"/>
                  </a:rPr>
                  <a:t>AJINOMOTO</a:t>
                </a:r>
                <a:r>
                  <a:rPr lang="ja-JP" altLang="en-US" sz="2400" dirty="0"/>
                  <a:t>　　　　</a:t>
                </a:r>
                <a:endParaRPr kumimoji="1" lang="ja-JP" altLang="en-US" dirty="0"/>
              </a:p>
            </p:txBody>
          </p:sp>
          <p:sp>
            <p:nvSpPr>
              <p:cNvPr id="14" name="正方形/長方形 13"/>
              <p:cNvSpPr/>
              <p:nvPr/>
            </p:nvSpPr>
            <p:spPr>
              <a:xfrm>
                <a:off x="5588864" y="947531"/>
                <a:ext cx="1926681" cy="1938992"/>
              </a:xfrm>
              <a:prstGeom prst="rect">
                <a:avLst/>
              </a:prstGeom>
            </p:spPr>
            <p:txBody>
              <a:bodyPr wrap="square">
                <a:spAutoFit/>
              </a:bodyPr>
              <a:lstStyle/>
              <a:p>
                <a:r>
                  <a:rPr lang="en-US" altLang="ja-JP" sz="2400" dirty="0">
                    <a:latin typeface="HGP明朝B" panose="02020800000000000000" pitchFamily="18" charset="-128"/>
                    <a:ea typeface="HGP明朝B" panose="02020800000000000000" pitchFamily="18" charset="-128"/>
                  </a:rPr>
                  <a:t>UHA</a:t>
                </a:r>
              </a:p>
              <a:p>
                <a:r>
                  <a:rPr lang="ja-JP" altLang="en-US" sz="2400" dirty="0">
                    <a:latin typeface="HGP明朝B" panose="02020800000000000000" pitchFamily="18" charset="-128"/>
                    <a:ea typeface="HGP明朝B" panose="02020800000000000000" pitchFamily="18" charset="-128"/>
                  </a:rPr>
                  <a:t>マクドナルド　　　　     </a:t>
                </a:r>
                <a:endParaRPr lang="en-US" altLang="ja-JP" sz="2400" dirty="0">
                  <a:latin typeface="HGP明朝B" panose="02020800000000000000" pitchFamily="18" charset="-128"/>
                  <a:ea typeface="HGP明朝B" panose="02020800000000000000" pitchFamily="18" charset="-128"/>
                </a:endParaRPr>
              </a:p>
              <a:p>
                <a:r>
                  <a:rPr lang="en-US" altLang="ja-JP" sz="2400" dirty="0">
                    <a:latin typeface="HGP明朝B" panose="02020800000000000000" pitchFamily="18" charset="-128"/>
                    <a:ea typeface="HGP明朝B" panose="02020800000000000000" pitchFamily="18" charset="-128"/>
                  </a:rPr>
                  <a:t>WANDA</a:t>
                </a:r>
              </a:p>
              <a:p>
                <a:r>
                  <a:rPr lang="ja-JP" altLang="en-US" sz="2400" dirty="0">
                    <a:latin typeface="HGP明朝B" panose="02020800000000000000" pitchFamily="18" charset="-128"/>
                    <a:ea typeface="HGP明朝B" panose="02020800000000000000" pitchFamily="18" charset="-128"/>
                  </a:rPr>
                  <a:t>コカ・コーラ　　　　   アサヒビール</a:t>
                </a:r>
              </a:p>
            </p:txBody>
          </p:sp>
        </p:grpSp>
        <p:sp>
          <p:nvSpPr>
            <p:cNvPr id="16" name="角丸四角形 15"/>
            <p:cNvSpPr/>
            <p:nvPr/>
          </p:nvSpPr>
          <p:spPr>
            <a:xfrm>
              <a:off x="3698798" y="666144"/>
              <a:ext cx="4544673" cy="2358020"/>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8570447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4"/>
          <p:cNvGrpSpPr/>
          <p:nvPr/>
        </p:nvGrpSpPr>
        <p:grpSpPr>
          <a:xfrm>
            <a:off x="2189220" y="3799502"/>
            <a:ext cx="8043123" cy="2739410"/>
            <a:chOff x="615962" y="2700943"/>
            <a:chExt cx="9664227" cy="4200478"/>
          </a:xfrm>
          <a:solidFill>
            <a:srgbClr val="FFC000"/>
          </a:solidFill>
        </p:grpSpPr>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0413" y="2700943"/>
              <a:ext cx="2079004" cy="2079003"/>
            </a:xfrm>
            <a:prstGeom prst="rect">
              <a:avLst/>
            </a:prstGeom>
            <a:grpFill/>
          </p:spPr>
        </p:pic>
        <p:pic>
          <p:nvPicPr>
            <p:cNvPr id="10" name="図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8369" y="4829600"/>
              <a:ext cx="2071820" cy="2071821"/>
            </a:xfrm>
            <a:prstGeom prst="rect">
              <a:avLst/>
            </a:prstGeom>
            <a:grpFill/>
          </p:spPr>
        </p:pic>
        <p:grpSp>
          <p:nvGrpSpPr>
            <p:cNvPr id="11" name="グループ化 14"/>
            <p:cNvGrpSpPr/>
            <p:nvPr/>
          </p:nvGrpSpPr>
          <p:grpSpPr>
            <a:xfrm>
              <a:off x="615962" y="3453326"/>
              <a:ext cx="7827854" cy="2447434"/>
              <a:chOff x="615962" y="3453326"/>
              <a:chExt cx="7827854" cy="2447434"/>
            </a:xfrm>
            <a:grpFill/>
          </p:grpSpPr>
          <p:pic>
            <p:nvPicPr>
              <p:cNvPr id="12" name="図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8296" y="3453326"/>
                <a:ext cx="2143125" cy="2143124"/>
              </a:xfrm>
              <a:prstGeom prst="rect">
                <a:avLst/>
              </a:prstGeom>
              <a:grpFill/>
            </p:spPr>
          </p:pic>
          <p:pic>
            <p:nvPicPr>
              <p:cNvPr id="13" name="図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962" y="3525155"/>
                <a:ext cx="2071296" cy="2071296"/>
              </a:xfrm>
              <a:prstGeom prst="rect">
                <a:avLst/>
              </a:prstGeom>
              <a:grpFill/>
            </p:spPr>
          </p:pic>
          <p:sp>
            <p:nvSpPr>
              <p:cNvPr id="14" name="右矢印 20"/>
              <p:cNvSpPr/>
              <p:nvPr/>
            </p:nvSpPr>
            <p:spPr>
              <a:xfrm>
                <a:off x="2485852" y="4098576"/>
                <a:ext cx="1647411" cy="924458"/>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21"/>
              <p:cNvSpPr txBox="1"/>
              <p:nvPr/>
            </p:nvSpPr>
            <p:spPr>
              <a:xfrm>
                <a:off x="2740007" y="3559914"/>
                <a:ext cx="958645" cy="802280"/>
              </a:xfrm>
              <a:prstGeom prst="rect">
                <a:avLst/>
              </a:prstGeom>
              <a:noFill/>
            </p:spPr>
            <p:txBody>
              <a:bodyPr wrap="square" rtlCol="0">
                <a:spAutoFit/>
              </a:bodyPr>
              <a:lstStyle/>
              <a:p>
                <a:r>
                  <a:rPr kumimoji="1" lang="en-US" altLang="ja-JP" sz="2800" dirty="0">
                    <a:latin typeface="HGP明朝B" panose="02020800000000000000" pitchFamily="18" charset="-128"/>
                    <a:ea typeface="HGP明朝B" panose="02020800000000000000" pitchFamily="18" charset="-128"/>
                  </a:rPr>
                  <a:t>CM</a:t>
                </a:r>
                <a:endParaRPr kumimoji="1" lang="ja-JP" altLang="en-US" sz="2800" dirty="0">
                  <a:latin typeface="HGP明朝B" panose="02020800000000000000" pitchFamily="18" charset="-128"/>
                  <a:ea typeface="HGP明朝B" panose="02020800000000000000" pitchFamily="18" charset="-128"/>
                </a:endParaRPr>
              </a:p>
            </p:txBody>
          </p:sp>
          <p:sp>
            <p:nvSpPr>
              <p:cNvPr id="17" name="右矢印 23"/>
              <p:cNvSpPr/>
              <p:nvPr/>
            </p:nvSpPr>
            <p:spPr>
              <a:xfrm rot="20434261">
                <a:off x="6638773" y="3835427"/>
                <a:ext cx="1755057" cy="689112"/>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右矢印 24"/>
              <p:cNvSpPr/>
              <p:nvPr/>
            </p:nvSpPr>
            <p:spPr>
              <a:xfrm rot="681661">
                <a:off x="6688759" y="5211648"/>
                <a:ext cx="1755057" cy="689112"/>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a:xfrm>
            <a:off x="4074276" y="986496"/>
            <a:ext cx="1462538" cy="1319883"/>
          </a:xfrm>
        </p:spPr>
        <p:txBody>
          <a:bodyPr>
            <a:noAutofit/>
          </a:bodyPr>
          <a:lstStyle/>
          <a:p>
            <a:r>
              <a:rPr lang="en-US" altLang="ja-JP" sz="2400" dirty="0">
                <a:latin typeface="HGP明朝B" panose="02020800000000000000" pitchFamily="18" charset="-128"/>
                <a:ea typeface="HGP明朝B" panose="02020800000000000000" pitchFamily="18" charset="-128"/>
              </a:rPr>
              <a:t>LUMINE</a:t>
            </a:r>
            <a:br>
              <a:rPr lang="en-US" altLang="ja-JP" sz="2400" dirty="0">
                <a:latin typeface="HGP明朝B" panose="02020800000000000000" pitchFamily="18" charset="-128"/>
                <a:ea typeface="HGP明朝B" panose="02020800000000000000" pitchFamily="18" charset="-128"/>
              </a:rPr>
            </a:br>
            <a:r>
              <a:rPr lang="ja-JP" altLang="en-US" sz="2400" dirty="0">
                <a:latin typeface="HGP明朝B" panose="02020800000000000000" pitchFamily="18" charset="-128"/>
                <a:ea typeface="HGP明朝B" panose="02020800000000000000" pitchFamily="18" charset="-128"/>
              </a:rPr>
              <a:t>スバル</a:t>
            </a:r>
            <a:r>
              <a:rPr lang="en-US" altLang="ja-JP" sz="2400" dirty="0">
                <a:latin typeface="HGP明朝B" panose="02020800000000000000" pitchFamily="18" charset="-128"/>
                <a:ea typeface="HGP明朝B" panose="02020800000000000000" pitchFamily="18" charset="-128"/>
              </a:rPr>
              <a:t/>
            </a:r>
            <a:br>
              <a:rPr lang="en-US" altLang="ja-JP" sz="2400" dirty="0">
                <a:latin typeface="HGP明朝B" panose="02020800000000000000" pitchFamily="18" charset="-128"/>
                <a:ea typeface="HGP明朝B" panose="02020800000000000000" pitchFamily="18" charset="-128"/>
              </a:rPr>
            </a:br>
            <a:r>
              <a:rPr lang="ja-JP" altLang="en-US" sz="2400" dirty="0">
                <a:latin typeface="HGP明朝B" panose="02020800000000000000" pitchFamily="18" charset="-128"/>
                <a:ea typeface="HGP明朝B" panose="02020800000000000000" pitchFamily="18" charset="-128"/>
              </a:rPr>
              <a:t>志布志市</a:t>
            </a:r>
            <a:r>
              <a:rPr lang="ja-JP" altLang="en-US" sz="2800" dirty="0"/>
              <a:t>　　　　　　　　</a:t>
            </a:r>
            <a:endParaRPr kumimoji="1" lang="ja-JP" altLang="en-US" sz="2000" dirty="0"/>
          </a:p>
        </p:txBody>
      </p:sp>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25</a:t>
            </a:fld>
            <a:endParaRPr kumimoji="1" lang="ja-JP" altLang="en-US"/>
          </a:p>
        </p:txBody>
      </p:sp>
      <p:sp>
        <p:nvSpPr>
          <p:cNvPr id="8" name="テキスト ボックス 7"/>
          <p:cNvSpPr txBox="1"/>
          <p:nvPr/>
        </p:nvSpPr>
        <p:spPr>
          <a:xfrm>
            <a:off x="1326607" y="2593361"/>
            <a:ext cx="10151809" cy="1384995"/>
          </a:xfrm>
          <a:prstGeom prst="rect">
            <a:avLst/>
          </a:prstGeom>
          <a:noFill/>
        </p:spPr>
        <p:txBody>
          <a:bodyPr wrap="square" rtlCol="0">
            <a:spAutoFit/>
          </a:bodyPr>
          <a:lstStyle/>
          <a:p>
            <a:pPr marL="285750" indent="-28575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上記の</a:t>
            </a:r>
            <a:r>
              <a:rPr lang="en-US" altLang="ja-JP" sz="2800" dirty="0">
                <a:latin typeface="HGP明朝B" panose="02020800000000000000" pitchFamily="18" charset="-128"/>
                <a:ea typeface="HGP明朝B" panose="02020800000000000000" pitchFamily="18" charset="-128"/>
              </a:rPr>
              <a:t>CM</a:t>
            </a:r>
            <a:r>
              <a:rPr lang="ja-JP" altLang="en-US" sz="2800" dirty="0">
                <a:latin typeface="HGP明朝B" panose="02020800000000000000" pitchFamily="18" charset="-128"/>
                <a:ea typeface="HGP明朝B" panose="02020800000000000000" pitchFamily="18" charset="-128"/>
              </a:rPr>
              <a:t>に炎上の要素は見受けられなかった</a:t>
            </a:r>
            <a:endParaRPr lang="en-US" altLang="ja-JP" sz="2800" dirty="0">
              <a:latin typeface="HGP明朝B" panose="02020800000000000000" pitchFamily="18" charset="-128"/>
              <a:ea typeface="HGP明朝B" panose="02020800000000000000" pitchFamily="18" charset="-128"/>
            </a:endParaRPr>
          </a:p>
          <a:p>
            <a:pPr marL="285750" indent="-28575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まとめサイトや</a:t>
            </a:r>
            <a:r>
              <a:rPr lang="en-US" altLang="ja-JP" sz="2800" dirty="0">
                <a:latin typeface="HGP明朝B" panose="02020800000000000000" pitchFamily="18" charset="-128"/>
                <a:ea typeface="HGP明朝B" panose="02020800000000000000" pitchFamily="18" charset="-128"/>
              </a:rPr>
              <a:t>SNS</a:t>
            </a:r>
            <a:r>
              <a:rPr lang="ja-JP" altLang="en-US" sz="2800" dirty="0">
                <a:latin typeface="HGP明朝B" panose="02020800000000000000" pitchFamily="18" charset="-128"/>
                <a:ea typeface="HGP明朝B" panose="02020800000000000000" pitchFamily="18" charset="-128"/>
              </a:rPr>
              <a:t>で意見が分かれているものが多い。</a:t>
            </a:r>
            <a:endParaRPr lang="en-US" altLang="ja-JP" sz="2800" dirty="0">
              <a:latin typeface="HGP明朝B" panose="02020800000000000000" pitchFamily="18" charset="-128"/>
              <a:ea typeface="HGP明朝B" panose="02020800000000000000" pitchFamily="18" charset="-128"/>
            </a:endParaRPr>
          </a:p>
          <a:p>
            <a:pPr marL="285750" indent="-285750">
              <a:buFont typeface="Arial" panose="020B0604020202020204" pitchFamily="34" charset="0"/>
              <a:buChar char="•"/>
            </a:pPr>
            <a:r>
              <a:rPr lang="ja-JP" altLang="en-US" sz="2800" dirty="0">
                <a:latin typeface="HGP明朝B" panose="02020800000000000000" pitchFamily="18" charset="-128"/>
                <a:ea typeface="HGP明朝B" panose="02020800000000000000" pitchFamily="18" charset="-128"/>
              </a:rPr>
              <a:t>７社中４社が謝罪している</a:t>
            </a:r>
          </a:p>
        </p:txBody>
      </p:sp>
      <p:sp>
        <p:nvSpPr>
          <p:cNvPr id="5" name="テキスト ボックス 4"/>
          <p:cNvSpPr txBox="1"/>
          <p:nvPr/>
        </p:nvSpPr>
        <p:spPr>
          <a:xfrm>
            <a:off x="459636" y="337497"/>
            <a:ext cx="3175000" cy="646331"/>
          </a:xfrm>
          <a:prstGeom prst="rect">
            <a:avLst/>
          </a:prstGeom>
          <a:noFill/>
        </p:spPr>
        <p:txBody>
          <a:bodyPr wrap="square" rtlCol="0">
            <a:spAutoFit/>
          </a:bodyPr>
          <a:lstStyle/>
          <a:p>
            <a:r>
              <a:rPr lang="ja-JP" altLang="en-US" sz="3600" dirty="0">
                <a:latin typeface="HGP明朝B" panose="02020800000000000000" pitchFamily="18" charset="-128"/>
                <a:ea typeface="HGP明朝B" panose="02020800000000000000" pitchFamily="18" charset="-128"/>
              </a:rPr>
              <a:t>△の</a:t>
            </a:r>
            <a:r>
              <a:rPr lang="en-US" altLang="ja-JP" sz="3600" dirty="0">
                <a:latin typeface="HGP明朝B" panose="02020800000000000000" pitchFamily="18" charset="-128"/>
                <a:ea typeface="HGP明朝B" panose="02020800000000000000" pitchFamily="18" charset="-128"/>
              </a:rPr>
              <a:t>CM</a:t>
            </a:r>
            <a:r>
              <a:rPr lang="ja-JP" altLang="en-US" sz="3600" dirty="0">
                <a:latin typeface="HGP明朝B" panose="02020800000000000000" pitchFamily="18" charset="-128"/>
                <a:ea typeface="HGP明朝B" panose="02020800000000000000" pitchFamily="18" charset="-128"/>
              </a:rPr>
              <a:t>の考察</a:t>
            </a:r>
          </a:p>
        </p:txBody>
      </p:sp>
      <p:sp>
        <p:nvSpPr>
          <p:cNvPr id="4" name="正方形/長方形 3"/>
          <p:cNvSpPr/>
          <p:nvPr/>
        </p:nvSpPr>
        <p:spPr>
          <a:xfrm>
            <a:off x="5931458" y="858206"/>
            <a:ext cx="2547807" cy="1569660"/>
          </a:xfrm>
          <a:prstGeom prst="rect">
            <a:avLst/>
          </a:prstGeom>
        </p:spPr>
        <p:txBody>
          <a:bodyPr wrap="square">
            <a:spAutoFit/>
          </a:bodyPr>
          <a:lstStyle/>
          <a:p>
            <a:r>
              <a:rPr lang="ja-JP" altLang="en-US" sz="2400" dirty="0">
                <a:latin typeface="HGP明朝B" panose="02020800000000000000" pitchFamily="18" charset="-128"/>
                <a:ea typeface="HGP明朝B" panose="02020800000000000000" pitchFamily="18" charset="-128"/>
              </a:rPr>
              <a:t>明星</a:t>
            </a:r>
            <a:endParaRPr lang="en-US" altLang="ja-JP" sz="2400" dirty="0">
              <a:latin typeface="HGP明朝B" panose="02020800000000000000" pitchFamily="18" charset="-128"/>
              <a:ea typeface="HGP明朝B" panose="02020800000000000000" pitchFamily="18" charset="-128"/>
            </a:endParaRPr>
          </a:p>
          <a:p>
            <a:r>
              <a:rPr lang="en-US" altLang="ja-JP" sz="2400" dirty="0">
                <a:latin typeface="HGP明朝B" panose="02020800000000000000" pitchFamily="18" charset="-128"/>
                <a:ea typeface="HGP明朝B" panose="02020800000000000000" pitchFamily="18" charset="-128"/>
              </a:rPr>
              <a:t>BLENDY</a:t>
            </a:r>
          </a:p>
          <a:p>
            <a:r>
              <a:rPr lang="ja-JP" altLang="en-US" sz="2400" dirty="0">
                <a:latin typeface="HGP明朝B" panose="02020800000000000000" pitchFamily="18" charset="-128"/>
                <a:ea typeface="HGP明朝B" panose="02020800000000000000" pitchFamily="18" charset="-128"/>
              </a:rPr>
              <a:t>ホクト</a:t>
            </a:r>
            <a:endParaRPr lang="en-US" altLang="ja-JP" sz="2400"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日清カップヌードル</a:t>
            </a:r>
          </a:p>
        </p:txBody>
      </p:sp>
      <p:sp>
        <p:nvSpPr>
          <p:cNvPr id="6" name="角丸四角形 5"/>
          <p:cNvSpPr/>
          <p:nvPr/>
        </p:nvSpPr>
        <p:spPr>
          <a:xfrm>
            <a:off x="3810966" y="802404"/>
            <a:ext cx="4799634" cy="1681263"/>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071404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HGP明朝B" panose="02020800000000000000" pitchFamily="18" charset="-128"/>
                <a:ea typeface="HGP明朝B" panose="02020800000000000000" pitchFamily="18" charset="-128"/>
              </a:rPr>
              <a:t>日清カップヌードルのＣＭの事例</a:t>
            </a:r>
          </a:p>
        </p:txBody>
      </p:sp>
      <p:sp>
        <p:nvSpPr>
          <p:cNvPr id="5" name="スライド番号プレースホルダー 4"/>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26</a:t>
            </a:fld>
            <a:endParaRPr lang="ja-JP" altLang="en-US">
              <a:solidFill>
                <a:prstClr val="black">
                  <a:tint val="75000"/>
                </a:prstClr>
              </a:solidFill>
            </a:endParaRPr>
          </a:p>
        </p:txBody>
      </p:sp>
      <p:sp>
        <p:nvSpPr>
          <p:cNvPr id="4" name="四角形 3"/>
          <p:cNvSpPr txBox="1"/>
          <p:nvPr/>
        </p:nvSpPr>
        <p:spPr>
          <a:xfrm>
            <a:off x="5965582" y="2684691"/>
            <a:ext cx="6096000" cy="1292662"/>
          </a:xfrm>
          <a:prstGeom prst="rect">
            <a:avLst/>
          </a:prstGeom>
        </p:spPr>
        <p:txBody>
          <a:bodyPr>
            <a:spAutoFit/>
          </a:bodyPr>
          <a:lstStyle/>
          <a:p>
            <a:endParaRPr lang="ja-JP" altLang="en-US" dirty="0">
              <a:solidFill>
                <a:prstClr val="black"/>
              </a:solidFill>
              <a:latin typeface="HGP明朝B" panose="02020800000000000000" pitchFamily="18" charset="-128"/>
            </a:endParaRPr>
          </a:p>
          <a:p>
            <a:r>
              <a:rPr lang="ja-JP" altLang="en-US" sz="2400" dirty="0">
                <a:solidFill>
                  <a:prstClr val="black"/>
                </a:solidFill>
                <a:latin typeface="HGP明朝B" panose="02020800000000000000" pitchFamily="18" charset="-128"/>
              </a:rPr>
              <a:t>　　　</a:t>
            </a:r>
            <a:endParaRPr lang="ja-JP" altLang="en-US" sz="2400" dirty="0">
              <a:solidFill>
                <a:prstClr val="black"/>
              </a:solidFill>
              <a:latin typeface="+mj-ea"/>
              <a:ea typeface="+mj-ea"/>
            </a:endParaRPr>
          </a:p>
          <a:p>
            <a:endParaRPr lang="ja-JP" altLang="en-US" dirty="0">
              <a:solidFill>
                <a:prstClr val="black"/>
              </a:solidFill>
              <a:latin typeface="+mj-ea"/>
              <a:ea typeface="+mj-ea"/>
            </a:endParaRPr>
          </a:p>
          <a:p>
            <a:endParaRPr lang="ja-JP" altLang="en-US" dirty="0">
              <a:solidFill>
                <a:prstClr val="black"/>
              </a:solidFill>
              <a:latin typeface="+mj-ea"/>
              <a:ea typeface="+mj-ea"/>
            </a:endParaRPr>
          </a:p>
        </p:txBody>
      </p:sp>
      <p:sp>
        <p:nvSpPr>
          <p:cNvPr id="10" name="テキスト ボックス 9"/>
          <p:cNvSpPr txBox="1"/>
          <p:nvPr/>
        </p:nvSpPr>
        <p:spPr>
          <a:xfrm>
            <a:off x="1078522" y="1690688"/>
            <a:ext cx="10719778" cy="830997"/>
          </a:xfrm>
          <a:prstGeom prst="rect">
            <a:avLst/>
          </a:prstGeom>
          <a:noFill/>
        </p:spPr>
        <p:txBody>
          <a:bodyPr wrap="square" rtlCol="0">
            <a:spAutoFit/>
          </a:bodyPr>
          <a:lstStyle/>
          <a:p>
            <a:r>
              <a:rPr lang="ja-JP" altLang="en-US" sz="2400" dirty="0">
                <a:solidFill>
                  <a:prstClr val="black"/>
                </a:solidFill>
                <a:latin typeface="HGP明朝B" panose="02020800000000000000" pitchFamily="18" charset="-128"/>
                <a:ea typeface="HGP明朝B" panose="02020800000000000000" pitchFamily="18" charset="-128"/>
              </a:rPr>
              <a:t>炎上した原因：矢口真里の「二兎追うものは一兎をも得ず」というセリフが</a:t>
            </a:r>
            <a:endParaRPr lang="en-US" altLang="ja-JP" sz="2400" dirty="0">
              <a:solidFill>
                <a:prstClr val="black"/>
              </a:solidFill>
              <a:latin typeface="HGP明朝B" panose="02020800000000000000" pitchFamily="18" charset="-128"/>
              <a:ea typeface="HGP明朝B" panose="02020800000000000000" pitchFamily="18" charset="-128"/>
            </a:endParaRPr>
          </a:p>
          <a:p>
            <a:r>
              <a:rPr lang="ja-JP" altLang="en-US" sz="2400" dirty="0">
                <a:solidFill>
                  <a:prstClr val="black"/>
                </a:solidFill>
                <a:latin typeface="HGP明朝B" panose="02020800000000000000" pitchFamily="18" charset="-128"/>
                <a:ea typeface="HGP明朝B" panose="02020800000000000000" pitchFamily="18" charset="-128"/>
              </a:rPr>
              <a:t>　　　　　　　不倫騒動を比喩するとして問題視された。</a:t>
            </a:r>
            <a:r>
              <a:rPr lang="ja-JP" altLang="en-US" dirty="0">
                <a:solidFill>
                  <a:prstClr val="black"/>
                </a:solidFill>
                <a:latin typeface="HGP明朝B" panose="02020800000000000000" pitchFamily="18" charset="-128"/>
                <a:ea typeface="HGP明朝B" panose="02020800000000000000" pitchFamily="18" charset="-128"/>
              </a:rPr>
              <a:t>　　　　　　　　　</a:t>
            </a:r>
            <a:endParaRPr lang="en-US" altLang="ja-JP" dirty="0">
              <a:solidFill>
                <a:prstClr val="black"/>
              </a:solidFill>
              <a:latin typeface="HGP明朝B" panose="02020800000000000000" pitchFamily="18" charset="-128"/>
              <a:ea typeface="HGP明朝B" panose="02020800000000000000" pitchFamily="18" charset="-128"/>
            </a:endParaRPr>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7722" y="2848843"/>
            <a:ext cx="6515719" cy="3507507"/>
          </a:xfrm>
          <a:prstGeom prst="rect">
            <a:avLst/>
          </a:prstGeom>
        </p:spPr>
      </p:pic>
    </p:spTree>
    <p:extLst>
      <p:ext uri="{BB962C8B-B14F-4D97-AF65-F5344CB8AC3E}">
        <p14:creationId xmlns:p14="http://schemas.microsoft.com/office/powerpoint/2010/main" val="22800956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BD6CD3-B33C-420D-8F05-F91DE2D9C373}" type="slidenum">
              <a:rPr kumimoji="1" lang="ja-JP" altLang="en-US" smtClean="0"/>
              <a:t>27</a:t>
            </a:fld>
            <a:endParaRPr kumimoji="1" lang="ja-JP" altLang="en-US"/>
          </a:p>
        </p:txBody>
      </p:sp>
      <p:sp>
        <p:nvSpPr>
          <p:cNvPr id="7" name="テキスト ボックス 6"/>
          <p:cNvSpPr txBox="1"/>
          <p:nvPr/>
        </p:nvSpPr>
        <p:spPr>
          <a:xfrm>
            <a:off x="1125792" y="478610"/>
            <a:ext cx="4522839" cy="769441"/>
          </a:xfrm>
          <a:prstGeom prst="rect">
            <a:avLst/>
          </a:prstGeom>
          <a:noFill/>
        </p:spPr>
        <p:txBody>
          <a:bodyPr wrap="square" rtlCol="0">
            <a:spAutoFit/>
          </a:bodyPr>
          <a:lstStyle/>
          <a:p>
            <a:r>
              <a:rPr kumimoji="1" lang="ja-JP" altLang="en-US" sz="4400" dirty="0">
                <a:latin typeface="HGP明朝B" panose="02020800000000000000" pitchFamily="18" charset="-128"/>
                <a:ea typeface="HGP明朝B" panose="02020800000000000000" pitchFamily="18" charset="-128"/>
              </a:rPr>
              <a:t>日清の対応</a:t>
            </a:r>
          </a:p>
        </p:txBody>
      </p:sp>
      <p:grpSp>
        <p:nvGrpSpPr>
          <p:cNvPr id="5" name="グループ化 8"/>
          <p:cNvGrpSpPr/>
          <p:nvPr/>
        </p:nvGrpSpPr>
        <p:grpSpPr>
          <a:xfrm>
            <a:off x="638260" y="1653643"/>
            <a:ext cx="4175438" cy="4114551"/>
            <a:chOff x="553683" y="1471499"/>
            <a:chExt cx="4175438" cy="4063523"/>
          </a:xfrm>
        </p:grpSpPr>
        <p:grpSp>
          <p:nvGrpSpPr>
            <p:cNvPr id="14" name="グループ化 10"/>
            <p:cNvGrpSpPr/>
            <p:nvPr/>
          </p:nvGrpSpPr>
          <p:grpSpPr>
            <a:xfrm>
              <a:off x="629266" y="1471499"/>
              <a:ext cx="4099855" cy="2816974"/>
              <a:chOff x="1270833" y="1754137"/>
              <a:chExt cx="4099855" cy="2816974"/>
            </a:xfrm>
          </p:grpSpPr>
          <p:sp>
            <p:nvSpPr>
              <p:cNvPr id="6" name="テキスト ボックス 21"/>
              <p:cNvSpPr txBox="1"/>
              <p:nvPr/>
            </p:nvSpPr>
            <p:spPr>
              <a:xfrm>
                <a:off x="2760406" y="1754137"/>
                <a:ext cx="917503" cy="516731"/>
              </a:xfrm>
              <a:prstGeom prst="rect">
                <a:avLst/>
              </a:prstGeom>
              <a:noFill/>
            </p:spPr>
            <p:txBody>
              <a:bodyPr wrap="square" rtlCol="0">
                <a:spAutoFit/>
              </a:bodyPr>
              <a:lstStyle/>
              <a:p>
                <a:r>
                  <a:rPr kumimoji="1" lang="ja-JP" altLang="en-US" sz="2800" dirty="0">
                    <a:latin typeface="HGP明朝B" panose="02020800000000000000" pitchFamily="18" charset="-128"/>
                    <a:ea typeface="HGP明朝B" panose="02020800000000000000" pitchFamily="18" charset="-128"/>
                  </a:rPr>
                  <a:t>炎上</a:t>
                </a:r>
                <a:endParaRPr kumimoji="1" lang="en-US" altLang="ja-JP" sz="2800" dirty="0">
                  <a:latin typeface="HGP明朝B" panose="02020800000000000000" pitchFamily="18" charset="-128"/>
                  <a:ea typeface="HGP明朝B" panose="02020800000000000000" pitchFamily="18" charset="-128"/>
                </a:endParaRPr>
              </a:p>
            </p:txBody>
          </p:sp>
          <p:sp>
            <p:nvSpPr>
              <p:cNvPr id="8" name="下矢印 23"/>
              <p:cNvSpPr/>
              <p:nvPr/>
            </p:nvSpPr>
            <p:spPr>
              <a:xfrm>
                <a:off x="3092242" y="2266859"/>
                <a:ext cx="280223" cy="44212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25"/>
              <p:cNvSpPr txBox="1"/>
              <p:nvPr/>
            </p:nvSpPr>
            <p:spPr>
              <a:xfrm>
                <a:off x="1435508" y="2726440"/>
                <a:ext cx="3888660" cy="954107"/>
              </a:xfrm>
              <a:prstGeom prst="rect">
                <a:avLst/>
              </a:prstGeom>
              <a:noFill/>
            </p:spPr>
            <p:txBody>
              <a:bodyPr wrap="square" rtlCol="0">
                <a:spAutoFit/>
              </a:bodyPr>
              <a:lstStyle/>
              <a:p>
                <a:r>
                  <a:rPr kumimoji="1" lang="ja-JP" altLang="en-US" sz="2800" dirty="0">
                    <a:latin typeface="HGP明朝B" panose="02020800000000000000" pitchFamily="18" charset="-128"/>
                    <a:ea typeface="HGP明朝B" panose="02020800000000000000" pitchFamily="18" charset="-128"/>
                  </a:rPr>
                  <a:t>様々な意見が寄せられ</a:t>
                </a:r>
                <a:endParaRPr kumimoji="1" lang="en-US" altLang="ja-JP" sz="2800" dirty="0">
                  <a:latin typeface="HGP明朝B" panose="02020800000000000000" pitchFamily="18" charset="-128"/>
                  <a:ea typeface="HGP明朝B" panose="02020800000000000000" pitchFamily="18" charset="-128"/>
                </a:endParaRPr>
              </a:p>
              <a:p>
                <a:r>
                  <a:rPr lang="ja-JP" altLang="en-US" sz="2800" dirty="0">
                    <a:latin typeface="HGP明朝B" panose="02020800000000000000" pitchFamily="18" charset="-128"/>
                    <a:ea typeface="HGP明朝B" panose="02020800000000000000" pitchFamily="18" charset="-128"/>
                  </a:rPr>
                  <a:t>放送打ち切りへ</a:t>
                </a:r>
                <a:endParaRPr kumimoji="1" lang="ja-JP" altLang="en-US" sz="2800" dirty="0">
                  <a:latin typeface="HGP明朝B" panose="02020800000000000000" pitchFamily="18" charset="-128"/>
                  <a:ea typeface="HGP明朝B" panose="02020800000000000000" pitchFamily="18" charset="-128"/>
                </a:endParaRPr>
              </a:p>
            </p:txBody>
          </p:sp>
          <p:sp>
            <p:nvSpPr>
              <p:cNvPr id="13" name="テキスト ボックス 26"/>
              <p:cNvSpPr txBox="1"/>
              <p:nvPr/>
            </p:nvSpPr>
            <p:spPr>
              <a:xfrm>
                <a:off x="1270833" y="4047891"/>
                <a:ext cx="4099855" cy="523220"/>
              </a:xfrm>
              <a:prstGeom prst="rect">
                <a:avLst/>
              </a:prstGeom>
              <a:noFill/>
            </p:spPr>
            <p:txBody>
              <a:bodyPr wrap="square" rtlCol="0">
                <a:spAutoFit/>
              </a:bodyPr>
              <a:lstStyle/>
              <a:p>
                <a:r>
                  <a:rPr kumimoji="1" lang="ja-JP" altLang="en-US" sz="2800" dirty="0">
                    <a:latin typeface="HGP明朝B" panose="02020800000000000000" pitchFamily="18" charset="-128"/>
                    <a:ea typeface="HGP明朝B" panose="02020800000000000000" pitchFamily="18" charset="-128"/>
                  </a:rPr>
                  <a:t>自社ＨＰで謝罪文を公開</a:t>
                </a:r>
              </a:p>
            </p:txBody>
          </p:sp>
        </p:grpSp>
        <p:sp>
          <p:nvSpPr>
            <p:cNvPr id="15" name="角丸四角形 11"/>
            <p:cNvSpPr/>
            <p:nvPr/>
          </p:nvSpPr>
          <p:spPr>
            <a:xfrm>
              <a:off x="553683" y="1471500"/>
              <a:ext cx="4082840" cy="4063522"/>
            </a:xfrm>
            <a:prstGeom prst="round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8"/>
            <p:cNvSpPr/>
            <p:nvPr/>
          </p:nvSpPr>
          <p:spPr>
            <a:xfrm>
              <a:off x="2450675" y="3312847"/>
              <a:ext cx="280223" cy="44212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9"/>
            <p:cNvSpPr/>
            <p:nvPr/>
          </p:nvSpPr>
          <p:spPr>
            <a:xfrm>
              <a:off x="2450674" y="4266954"/>
              <a:ext cx="280223" cy="44212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0"/>
            <p:cNvSpPr txBox="1"/>
            <p:nvPr/>
          </p:nvSpPr>
          <p:spPr>
            <a:xfrm>
              <a:off x="2030023" y="4754835"/>
              <a:ext cx="1121523" cy="455940"/>
            </a:xfrm>
            <a:prstGeom prst="rect">
              <a:avLst/>
            </a:prstGeom>
            <a:noFill/>
          </p:spPr>
          <p:txBody>
            <a:bodyPr wrap="square" rtlCol="0">
              <a:spAutoFit/>
            </a:bodyPr>
            <a:lstStyle/>
            <a:p>
              <a:r>
                <a:rPr lang="ja-JP" altLang="en-US" sz="2400" dirty="0">
                  <a:latin typeface="HGP明朝B" panose="02020800000000000000" pitchFamily="18" charset="-128"/>
                  <a:ea typeface="HGP明朝B" panose="02020800000000000000" pitchFamily="18" charset="-128"/>
                </a:rPr>
                <a:t>再炎上</a:t>
              </a:r>
              <a:endParaRPr kumimoji="1" lang="ja-JP" altLang="en-US" sz="2400" dirty="0">
                <a:latin typeface="HGP明朝B" panose="02020800000000000000" pitchFamily="18" charset="-128"/>
                <a:ea typeface="HGP明朝B" panose="02020800000000000000" pitchFamily="18" charset="-128"/>
              </a:endParaRPr>
            </a:p>
          </p:txBody>
        </p:sp>
      </p:grpSp>
      <p:grpSp>
        <p:nvGrpSpPr>
          <p:cNvPr id="25" name="グループ化 24"/>
          <p:cNvGrpSpPr/>
          <p:nvPr/>
        </p:nvGrpSpPr>
        <p:grpSpPr>
          <a:xfrm>
            <a:off x="4994772" y="930784"/>
            <a:ext cx="6899791" cy="5243003"/>
            <a:chOff x="4955458" y="1295909"/>
            <a:chExt cx="6899791" cy="5243003"/>
          </a:xfrm>
        </p:grpSpPr>
        <p:pic>
          <p:nvPicPr>
            <p:cNvPr id="4" name="図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955458" y="1295909"/>
              <a:ext cx="6899791" cy="5243003"/>
            </a:xfrm>
            <a:prstGeom prst="rect">
              <a:avLst/>
            </a:prstGeom>
            <a:ln>
              <a:noFill/>
            </a:ln>
            <a:effectLst>
              <a:outerShdw blurRad="190500" algn="tl" rotWithShape="0">
                <a:srgbClr val="000000">
                  <a:alpha val="70000"/>
                </a:srgbClr>
              </a:outerShdw>
            </a:effectLst>
          </p:spPr>
        </p:pic>
        <p:cxnSp>
          <p:nvCxnSpPr>
            <p:cNvPr id="18" name="直線コネクタ 17"/>
            <p:cNvCxnSpPr/>
            <p:nvPr/>
          </p:nvCxnSpPr>
          <p:spPr>
            <a:xfrm>
              <a:off x="6351639" y="3991897"/>
              <a:ext cx="133718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9493045" y="3593691"/>
              <a:ext cx="1932039" cy="49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796746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a:spLocks noGrp="1"/>
          </p:cNvSpPr>
          <p:nvPr>
            <p:ph type="title"/>
          </p:nvPr>
        </p:nvSpPr>
        <p:spPr>
          <a:xfrm>
            <a:off x="383574" y="297620"/>
            <a:ext cx="5014336" cy="806175"/>
          </a:xfrm>
        </p:spPr>
        <p:txBody>
          <a:bodyPr/>
          <a:lstStyle/>
          <a:p>
            <a:r>
              <a:rPr kumimoji="1" lang="ja-JP" altLang="en-US" dirty="0">
                <a:latin typeface="HGP明朝B" panose="02020800000000000000" pitchFamily="18" charset="-128"/>
                <a:ea typeface="HGP明朝B" panose="02020800000000000000" pitchFamily="18" charset="-128"/>
              </a:rPr>
              <a:t>日清の</a:t>
            </a:r>
            <a:r>
              <a:rPr lang="en-US" altLang="ja-JP" dirty="0">
                <a:latin typeface="HGP明朝B" panose="02020800000000000000" pitchFamily="18" charset="-128"/>
                <a:ea typeface="HGP明朝B" panose="02020800000000000000" pitchFamily="18" charset="-128"/>
              </a:rPr>
              <a:t>CM</a:t>
            </a:r>
            <a:r>
              <a:rPr kumimoji="1" lang="ja-JP" altLang="en-US" dirty="0" err="1">
                <a:latin typeface="HGP明朝B" panose="02020800000000000000" pitchFamily="18" charset="-128"/>
                <a:ea typeface="HGP明朝B" panose="02020800000000000000" pitchFamily="18" charset="-128"/>
              </a:rPr>
              <a:t>への</a:t>
            </a:r>
            <a:r>
              <a:rPr kumimoji="1" lang="ja-JP" altLang="en-US" dirty="0">
                <a:latin typeface="HGP明朝B" panose="02020800000000000000" pitchFamily="18" charset="-128"/>
                <a:ea typeface="HGP明朝B" panose="02020800000000000000" pitchFamily="18" charset="-128"/>
              </a:rPr>
              <a:t>反応</a:t>
            </a:r>
          </a:p>
        </p:txBody>
      </p:sp>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28</a:t>
            </a:fld>
            <a:endParaRPr kumimoji="1" lang="ja-JP" altLang="en-US"/>
          </a:p>
        </p:txBody>
      </p:sp>
      <p:pic>
        <p:nvPicPr>
          <p:cNvPr id="5" name="図 4"/>
          <p:cNvPicPr>
            <a:picLocks noChangeAspect="1"/>
          </p:cNvPicPr>
          <p:nvPr/>
        </p:nvPicPr>
        <p:blipFill rotWithShape="1">
          <a:blip r:embed="rId2" cstate="print">
            <a:extLst>
              <a:ext uri="{28A0092B-C50C-407E-A947-70E740481C1C}">
                <a14:useLocalDpi xmlns:a14="http://schemas.microsoft.com/office/drawing/2010/main" val="0"/>
              </a:ext>
            </a:extLst>
          </a:blip>
          <a:srcRect t="-707"/>
          <a:stretch/>
        </p:blipFill>
        <p:spPr>
          <a:xfrm>
            <a:off x="383574" y="2149827"/>
            <a:ext cx="4306413" cy="1135020"/>
          </a:xfrm>
          <a:prstGeom prst="rect">
            <a:avLst/>
          </a:prstGeom>
          <a:ln w="76200">
            <a:solidFill>
              <a:srgbClr val="00B0F0"/>
            </a:solidFill>
          </a:ln>
          <a:effectLst>
            <a:outerShdw blurRad="190500" algn="tl" rotWithShape="0">
              <a:srgbClr val="000000">
                <a:alpha val="70000"/>
              </a:srgbClr>
            </a:outerShdw>
          </a:effectLst>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1374" y="1524550"/>
            <a:ext cx="6388415" cy="1098008"/>
          </a:xfrm>
          <a:prstGeom prst="rect">
            <a:avLst/>
          </a:prstGeom>
          <a:ln w="76200">
            <a:solidFill>
              <a:srgbClr val="FF0000"/>
            </a:solidFill>
          </a:ln>
          <a:effectLst>
            <a:outerShdw blurRad="190500" algn="tl" rotWithShape="0">
              <a:srgbClr val="000000">
                <a:alpha val="70000"/>
              </a:srgbClr>
            </a:outerShdw>
          </a:effectLst>
        </p:spPr>
      </p:pic>
      <p:pic>
        <p:nvPicPr>
          <p:cNvPr id="8" name="図 7"/>
          <p:cNvPicPr>
            <a:picLocks noChangeAspect="1"/>
          </p:cNvPicPr>
          <p:nvPr/>
        </p:nvPicPr>
        <p:blipFill rotWithShape="1">
          <a:blip r:embed="rId4" cstate="print">
            <a:extLst>
              <a:ext uri="{28A0092B-C50C-407E-A947-70E740481C1C}">
                <a14:useLocalDpi xmlns:a14="http://schemas.microsoft.com/office/drawing/2010/main" val="0"/>
              </a:ext>
            </a:extLst>
          </a:blip>
          <a:srcRect t="-7"/>
          <a:stretch/>
        </p:blipFill>
        <p:spPr>
          <a:xfrm>
            <a:off x="808724" y="2977428"/>
            <a:ext cx="3456112" cy="1088871"/>
          </a:xfrm>
          <a:prstGeom prst="rect">
            <a:avLst/>
          </a:prstGeom>
          <a:ln w="76200">
            <a:solidFill>
              <a:srgbClr val="00B0F0"/>
            </a:solidFill>
          </a:ln>
          <a:effectLst>
            <a:outerShdw blurRad="190500" algn="tl" rotWithShape="0">
              <a:srgbClr val="000000">
                <a:alpha val="70000"/>
              </a:srgbClr>
            </a:outerShdw>
          </a:effectLst>
        </p:spPr>
      </p:pic>
      <p:pic>
        <p:nvPicPr>
          <p:cNvPr id="13" name="図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9557" y="2650551"/>
            <a:ext cx="6934106" cy="1151169"/>
          </a:xfrm>
          <a:prstGeom prst="rect">
            <a:avLst/>
          </a:prstGeom>
          <a:ln w="76200">
            <a:solidFill>
              <a:srgbClr val="FF0000"/>
            </a:solidFill>
          </a:ln>
          <a:effectLst>
            <a:outerShdw blurRad="190500" algn="tl" rotWithShape="0">
              <a:srgbClr val="000000">
                <a:alpha val="70000"/>
              </a:srgbClr>
            </a:outerShdw>
          </a:effectLst>
        </p:spPr>
      </p:pic>
      <p:pic>
        <p:nvPicPr>
          <p:cNvPr id="2" name="図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6779" y="4330879"/>
            <a:ext cx="6944679" cy="2178989"/>
          </a:xfrm>
          <a:prstGeom prst="rect">
            <a:avLst/>
          </a:prstGeom>
          <a:ln w="76200">
            <a:solidFill>
              <a:srgbClr val="00B0F0"/>
            </a:solidFill>
          </a:ln>
          <a:effectLst>
            <a:outerShdw blurRad="190500" algn="tl" rotWithShape="0">
              <a:srgbClr val="000000">
                <a:alpha val="70000"/>
              </a:srgbClr>
            </a:outerShdw>
          </a:effectLst>
        </p:spPr>
      </p:pic>
      <p:pic>
        <p:nvPicPr>
          <p:cNvPr id="11" name="図 10"/>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7976920" y="4095033"/>
            <a:ext cx="3704540" cy="1106735"/>
          </a:xfrm>
          <a:prstGeom prst="rect">
            <a:avLst/>
          </a:prstGeom>
          <a:ln w="76200">
            <a:solidFill>
              <a:srgbClr val="FF0000"/>
            </a:solidFill>
          </a:ln>
          <a:effectLst>
            <a:outerShdw blurRad="190500" algn="tl" rotWithShape="0">
              <a:srgbClr val="000000">
                <a:alpha val="70000"/>
              </a:srgbClr>
            </a:outerShdw>
          </a:effectLst>
        </p:spPr>
      </p:pic>
      <p:sp>
        <p:nvSpPr>
          <p:cNvPr id="4" name="テキスト ボックス 3"/>
          <p:cNvSpPr txBox="1"/>
          <p:nvPr/>
        </p:nvSpPr>
        <p:spPr>
          <a:xfrm>
            <a:off x="383574" y="1031974"/>
            <a:ext cx="478972" cy="1015663"/>
          </a:xfrm>
          <a:prstGeom prst="rect">
            <a:avLst/>
          </a:prstGeom>
          <a:noFill/>
        </p:spPr>
        <p:txBody>
          <a:bodyPr wrap="square" rtlCol="0">
            <a:spAutoFit/>
          </a:bodyPr>
          <a:lstStyle/>
          <a:p>
            <a:r>
              <a:rPr kumimoji="1" lang="ja-JP" altLang="en-US" sz="6000" dirty="0">
                <a:solidFill>
                  <a:schemeClr val="accent1"/>
                </a:solidFill>
                <a:latin typeface="HGP明朝B" panose="02020800000000000000" pitchFamily="18" charset="-128"/>
                <a:ea typeface="HGP明朝B" panose="02020800000000000000" pitchFamily="18" charset="-128"/>
              </a:rPr>
              <a:t>賛</a:t>
            </a:r>
          </a:p>
        </p:txBody>
      </p:sp>
      <p:sp>
        <p:nvSpPr>
          <p:cNvPr id="7" name="テキスト ボックス 6"/>
          <p:cNvSpPr txBox="1"/>
          <p:nvPr/>
        </p:nvSpPr>
        <p:spPr>
          <a:xfrm>
            <a:off x="10711543" y="5201768"/>
            <a:ext cx="426719" cy="1015663"/>
          </a:xfrm>
          <a:prstGeom prst="rect">
            <a:avLst/>
          </a:prstGeom>
          <a:noFill/>
        </p:spPr>
        <p:txBody>
          <a:bodyPr wrap="square" rtlCol="0">
            <a:spAutoFit/>
          </a:bodyPr>
          <a:lstStyle/>
          <a:p>
            <a:r>
              <a:rPr kumimoji="1" lang="ja-JP" altLang="en-US" sz="6000" dirty="0">
                <a:solidFill>
                  <a:srgbClr val="FF0000"/>
                </a:solidFill>
                <a:latin typeface="HGP明朝B" panose="02020800000000000000" pitchFamily="18" charset="-128"/>
                <a:ea typeface="HGP明朝B" panose="02020800000000000000" pitchFamily="18" charset="-128"/>
              </a:rPr>
              <a:t>否</a:t>
            </a:r>
          </a:p>
        </p:txBody>
      </p:sp>
    </p:spTree>
    <p:extLst>
      <p:ext uri="{BB962C8B-B14F-4D97-AF65-F5344CB8AC3E}">
        <p14:creationId xmlns:p14="http://schemas.microsoft.com/office/powerpoint/2010/main" val="13176275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549261" y="4743036"/>
            <a:ext cx="5326810" cy="523220"/>
          </a:xfrm>
          <a:prstGeom prst="rect">
            <a:avLst/>
          </a:prstGeom>
        </p:spPr>
        <p:txBody>
          <a:bodyPr wrap="square" rtlCol="0">
            <a:spAutoFit/>
          </a:bodyPr>
          <a:lstStyle/>
          <a:p>
            <a:r>
              <a:rPr lang="ja-JP" altLang="en-US" sz="2800" dirty="0">
                <a:latin typeface="HGP明朝B" panose="02020800000000000000" pitchFamily="18" charset="-128"/>
                <a:ea typeface="HGP明朝B" panose="02020800000000000000" pitchFamily="18" charset="-128"/>
              </a:rPr>
              <a:t>賛否両論となった</a:t>
            </a:r>
            <a:r>
              <a:rPr lang="en-US" altLang="ja-JP" sz="2800" dirty="0">
                <a:latin typeface="HGP明朝B" panose="02020800000000000000" pitchFamily="18" charset="-128"/>
                <a:ea typeface="HGP明朝B" panose="02020800000000000000" pitchFamily="18" charset="-128"/>
              </a:rPr>
              <a:t>CM</a:t>
            </a:r>
            <a:r>
              <a:rPr lang="ja-JP" altLang="en-US" sz="2800" dirty="0">
                <a:latin typeface="HGP明朝B" panose="02020800000000000000" pitchFamily="18" charset="-128"/>
                <a:ea typeface="HGP明朝B" panose="02020800000000000000" pitchFamily="18" charset="-128"/>
              </a:rPr>
              <a:t>を対象とする</a:t>
            </a:r>
            <a:endParaRPr lang="en-US" altLang="ja-JP" dirty="0">
              <a:latin typeface="HGP明朝B" panose="02020800000000000000" pitchFamily="18" charset="-128"/>
              <a:ea typeface="HGP明朝B" panose="02020800000000000000" pitchFamily="18" charset="-128"/>
            </a:endParaRPr>
          </a:p>
        </p:txBody>
      </p:sp>
      <p:sp>
        <p:nvSpPr>
          <p:cNvPr id="4" name="正方形/長方形 3"/>
          <p:cNvSpPr/>
          <p:nvPr/>
        </p:nvSpPr>
        <p:spPr>
          <a:xfrm>
            <a:off x="693174" y="618184"/>
            <a:ext cx="6445046" cy="646331"/>
          </a:xfrm>
          <a:prstGeom prst="rect">
            <a:avLst/>
          </a:prstGeom>
        </p:spPr>
        <p:txBody>
          <a:bodyPr wrap="square">
            <a:spAutoFit/>
          </a:bodyPr>
          <a:lstStyle/>
          <a:p>
            <a:pPr algn="ctr"/>
            <a:r>
              <a:rPr lang="ja-JP" altLang="en-US" sz="3600" dirty="0">
                <a:latin typeface="HGP明朝B" panose="02020800000000000000" pitchFamily="18" charset="-128"/>
                <a:ea typeface="HGP明朝B" panose="02020800000000000000" pitchFamily="18" charset="-128"/>
              </a:rPr>
              <a:t>本研究における賛否両論の定義</a:t>
            </a:r>
            <a:r>
              <a:rPr lang="en-US" altLang="ja-JP" sz="3600" dirty="0">
                <a:latin typeface="HGP明朝B" panose="02020800000000000000" pitchFamily="18" charset="-128"/>
                <a:ea typeface="HGP明朝B" panose="02020800000000000000" pitchFamily="18" charset="-128"/>
              </a:rPr>
              <a:t>:</a:t>
            </a:r>
          </a:p>
        </p:txBody>
      </p:sp>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29</a:t>
            </a:fld>
            <a:endParaRPr kumimoji="1" lang="ja-JP" altLang="en-US"/>
          </a:p>
        </p:txBody>
      </p:sp>
      <p:sp>
        <p:nvSpPr>
          <p:cNvPr id="5" name="正方形/長方形 4"/>
          <p:cNvSpPr/>
          <p:nvPr/>
        </p:nvSpPr>
        <p:spPr>
          <a:xfrm>
            <a:off x="1854742" y="2807323"/>
            <a:ext cx="8715848" cy="707886"/>
          </a:xfrm>
          <a:prstGeom prst="rect">
            <a:avLst/>
          </a:prstGeom>
        </p:spPr>
        <p:txBody>
          <a:bodyPr wrap="none">
            <a:spAutoFit/>
          </a:bodyPr>
          <a:lstStyle/>
          <a:p>
            <a:r>
              <a:rPr lang="ja-JP" altLang="en-US" sz="4000" dirty="0">
                <a:latin typeface="HGP明朝B" panose="02020800000000000000" pitchFamily="18" charset="-128"/>
                <a:ea typeface="HGP明朝B" panose="02020800000000000000" pitchFamily="18" charset="-128"/>
              </a:rPr>
              <a:t>ネット上で批判意見に対して反論がある</a:t>
            </a:r>
          </a:p>
        </p:txBody>
      </p:sp>
      <p:grpSp>
        <p:nvGrpSpPr>
          <p:cNvPr id="8" name="グループ化 7"/>
          <p:cNvGrpSpPr/>
          <p:nvPr/>
        </p:nvGrpSpPr>
        <p:grpSpPr>
          <a:xfrm>
            <a:off x="2647336" y="1374749"/>
            <a:ext cx="8981768" cy="480213"/>
            <a:chOff x="1902518" y="1264514"/>
            <a:chExt cx="8981768" cy="480213"/>
          </a:xfrm>
        </p:grpSpPr>
        <p:sp>
          <p:nvSpPr>
            <p:cNvPr id="6" name="テキスト ボックス 8"/>
            <p:cNvSpPr txBox="1"/>
            <p:nvPr/>
          </p:nvSpPr>
          <p:spPr>
            <a:xfrm>
              <a:off x="2047318" y="1264514"/>
              <a:ext cx="8704008" cy="461665"/>
            </a:xfrm>
            <a:prstGeom prst="rect">
              <a:avLst/>
            </a:prstGeom>
            <a:noFill/>
          </p:spPr>
          <p:txBody>
            <a:bodyPr wrap="square" rtlCol="0">
              <a:spAutoFit/>
            </a:bodyPr>
            <a:lstStyle/>
            <a:p>
              <a:r>
                <a:rPr kumimoji="1" lang="ja-JP" altLang="en-US" sz="2400" dirty="0">
                  <a:solidFill>
                    <a:schemeClr val="accent1"/>
                  </a:solidFill>
                  <a:latin typeface="HGP明朝B" panose="02020800000000000000" pitchFamily="18" charset="-128"/>
                  <a:ea typeface="HGP明朝B" panose="02020800000000000000" pitchFamily="18" charset="-128"/>
                </a:rPr>
                <a:t>賛</a:t>
              </a:r>
              <a:r>
                <a:rPr kumimoji="1" lang="ja-JP" altLang="en-US" sz="2400" dirty="0">
                  <a:latin typeface="HGP明朝B" panose="02020800000000000000" pitchFamily="18" charset="-128"/>
                  <a:ea typeface="HGP明朝B" panose="02020800000000000000" pitchFamily="18" charset="-128"/>
                </a:rPr>
                <a:t>・・・</a:t>
              </a:r>
              <a:r>
                <a:rPr kumimoji="1" lang="en-US" altLang="ja-JP" sz="2400" dirty="0">
                  <a:latin typeface="HGP明朝B" panose="02020800000000000000" pitchFamily="18" charset="-128"/>
                  <a:ea typeface="HGP明朝B" panose="02020800000000000000" pitchFamily="18" charset="-128"/>
                </a:rPr>
                <a:t>CM</a:t>
              </a:r>
              <a:r>
                <a:rPr kumimoji="1" lang="ja-JP" altLang="en-US" sz="2400" dirty="0">
                  <a:latin typeface="HGP明朝B" panose="02020800000000000000" pitchFamily="18" charset="-128"/>
                  <a:ea typeface="HGP明朝B" panose="02020800000000000000" pitchFamily="18" charset="-128"/>
                </a:rPr>
                <a:t>を不快に感じない人　　　　　　</a:t>
              </a:r>
              <a:r>
                <a:rPr kumimoji="1" lang="ja-JP" altLang="en-US" sz="2400" dirty="0">
                  <a:solidFill>
                    <a:srgbClr val="FF0000"/>
                  </a:solidFill>
                  <a:latin typeface="HGP明朝B" panose="02020800000000000000" pitchFamily="18" charset="-128"/>
                  <a:ea typeface="HGP明朝B" panose="02020800000000000000" pitchFamily="18" charset="-128"/>
                </a:rPr>
                <a:t>否</a:t>
              </a:r>
              <a:r>
                <a:rPr kumimoji="1" lang="ja-JP" altLang="en-US" sz="2400" dirty="0">
                  <a:latin typeface="HGP明朝B" panose="02020800000000000000" pitchFamily="18" charset="-128"/>
                  <a:ea typeface="HGP明朝B" panose="02020800000000000000" pitchFamily="18" charset="-128"/>
                </a:rPr>
                <a:t>・・・</a:t>
              </a:r>
              <a:r>
                <a:rPr kumimoji="1" lang="en-US" altLang="ja-JP" sz="2400" dirty="0">
                  <a:latin typeface="HGP明朝B" panose="02020800000000000000" pitchFamily="18" charset="-128"/>
                  <a:ea typeface="HGP明朝B" panose="02020800000000000000" pitchFamily="18" charset="-128"/>
                </a:rPr>
                <a:t>CM</a:t>
              </a:r>
              <a:r>
                <a:rPr kumimoji="1" lang="ja-JP" altLang="en-US" sz="2400" dirty="0">
                  <a:latin typeface="HGP明朝B" panose="02020800000000000000" pitchFamily="18" charset="-128"/>
                  <a:ea typeface="HGP明朝B" panose="02020800000000000000" pitchFamily="18" charset="-128"/>
                </a:rPr>
                <a:t>を不快に感じる人</a:t>
              </a:r>
            </a:p>
          </p:txBody>
        </p:sp>
        <p:sp>
          <p:nvSpPr>
            <p:cNvPr id="7" name="正方形/長方形 6"/>
            <p:cNvSpPr/>
            <p:nvPr/>
          </p:nvSpPr>
          <p:spPr>
            <a:xfrm>
              <a:off x="1902518" y="1264514"/>
              <a:ext cx="8981768" cy="480213"/>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195344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9804" y="132042"/>
            <a:ext cx="10515600" cy="961329"/>
          </a:xfrm>
        </p:spPr>
        <p:txBody>
          <a:bodyPr>
            <a:normAutofit/>
          </a:bodyPr>
          <a:lstStyle/>
          <a:p>
            <a:r>
              <a:rPr lang="ja-JP" altLang="en-US" sz="3600" dirty="0">
                <a:latin typeface="HGP明朝B" panose="02020800000000000000" pitchFamily="18" charset="-128"/>
                <a:ea typeface="HGP明朝B" panose="02020800000000000000" pitchFamily="18" charset="-128"/>
              </a:rPr>
              <a:t>炎上に関する研究が増えている！！！</a:t>
            </a:r>
            <a:endParaRPr kumimoji="1" lang="ja-JP" altLang="en-US" sz="3600" dirty="0">
              <a:latin typeface="HGP明朝B" panose="02020800000000000000" pitchFamily="18" charset="-128"/>
              <a:ea typeface="HGP明朝B" panose="02020800000000000000" pitchFamily="18" charset="-128"/>
            </a:endParaRPr>
          </a:p>
        </p:txBody>
      </p:sp>
      <p:sp>
        <p:nvSpPr>
          <p:cNvPr id="5" name="スライド番号プレースホルダー 4"/>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3</a:t>
            </a:fld>
            <a:endParaRPr lang="ja-JP" altLang="en-US">
              <a:solidFill>
                <a:prstClr val="black">
                  <a:tint val="75000"/>
                </a:prstClr>
              </a:solidFill>
            </a:endParaRPr>
          </a:p>
        </p:txBody>
      </p:sp>
      <p:sp>
        <p:nvSpPr>
          <p:cNvPr id="4" name="テキスト ボックス 3"/>
          <p:cNvSpPr txBox="1"/>
          <p:nvPr/>
        </p:nvSpPr>
        <p:spPr>
          <a:xfrm>
            <a:off x="369804" y="1093371"/>
            <a:ext cx="11452391" cy="5262979"/>
          </a:xfrm>
          <a:prstGeom prst="rect">
            <a:avLst/>
          </a:prstGeom>
          <a:noFill/>
        </p:spPr>
        <p:txBody>
          <a:bodyPr wrap="square" rtlCol="0">
            <a:spAutoFit/>
          </a:bodyPr>
          <a:lstStyle/>
          <a:p>
            <a:r>
              <a:rPr kumimoji="1" lang="ja-JP" altLang="en-US" sz="1600" dirty="0">
                <a:uFill>
                  <a:solidFill>
                    <a:srgbClr val="00B050"/>
                  </a:solidFill>
                </a:uFill>
                <a:latin typeface="HGP明朝B" panose="02020800000000000000" pitchFamily="18" charset="-128"/>
                <a:ea typeface="HGP明朝B" panose="02020800000000000000" pitchFamily="18" charset="-128"/>
              </a:rPr>
              <a:t>伊地知 晋一（</a:t>
            </a:r>
            <a:r>
              <a:rPr lang="en-US" altLang="ja-JP" sz="1600" dirty="0">
                <a:uFill>
                  <a:solidFill>
                    <a:srgbClr val="00B050"/>
                  </a:solidFill>
                </a:uFill>
                <a:latin typeface="HGP明朝B" panose="02020800000000000000" pitchFamily="18" charset="-128"/>
                <a:ea typeface="HGP明朝B" panose="02020800000000000000" pitchFamily="18" charset="-128"/>
              </a:rPr>
              <a:t>2007</a:t>
            </a:r>
            <a:r>
              <a:rPr kumimoji="1" lang="ja-JP" altLang="en-US" sz="1600" dirty="0">
                <a:uFill>
                  <a:solidFill>
                    <a:srgbClr val="00B050"/>
                  </a:solidFill>
                </a:uFill>
                <a:latin typeface="HGP明朝B" panose="02020800000000000000" pitchFamily="18" charset="-128"/>
                <a:ea typeface="HGP明朝B" panose="02020800000000000000" pitchFamily="18" charset="-128"/>
              </a:rPr>
              <a:t>）</a:t>
            </a:r>
            <a:r>
              <a:rPr kumimoji="1" lang="en-US" altLang="ja-JP" sz="1600" dirty="0">
                <a:uFill>
                  <a:solidFill>
                    <a:srgbClr val="00B050"/>
                  </a:solidFill>
                </a:uFill>
                <a:latin typeface="HGP明朝B" panose="02020800000000000000" pitchFamily="18" charset="-128"/>
                <a:ea typeface="HGP明朝B" panose="02020800000000000000" pitchFamily="18" charset="-128"/>
              </a:rPr>
              <a:t>『</a:t>
            </a:r>
            <a:r>
              <a:rPr kumimoji="1" lang="ja-JP" altLang="en-US" sz="1600" dirty="0">
                <a:uFill>
                  <a:solidFill>
                    <a:srgbClr val="00B050"/>
                  </a:solidFill>
                </a:uFill>
                <a:latin typeface="HGP明朝B" panose="02020800000000000000" pitchFamily="18" charset="-128"/>
                <a:ea typeface="HGP明朝B" panose="02020800000000000000" pitchFamily="18" charset="-128"/>
              </a:rPr>
              <a:t>ブログ炎上</a:t>
            </a:r>
            <a:r>
              <a:rPr kumimoji="1" lang="ja-JP" altLang="en-US" sz="1600" dirty="0">
                <a:uFill>
                  <a:solidFill>
                    <a:srgbClr val="FFFF00"/>
                  </a:solidFill>
                </a:uFill>
                <a:latin typeface="HGP明朝B" panose="02020800000000000000" pitchFamily="18" charset="-128"/>
                <a:ea typeface="HGP明朝B" panose="02020800000000000000" pitchFamily="18" charset="-128"/>
              </a:rPr>
              <a:t>～</a:t>
            </a:r>
            <a:r>
              <a:rPr kumimoji="1" lang="en-US" altLang="ja-JP" sz="1600" dirty="0">
                <a:uFill>
                  <a:solidFill>
                    <a:srgbClr val="FFFF00"/>
                  </a:solidFill>
                </a:uFill>
                <a:latin typeface="HGP明朝B" panose="02020800000000000000" pitchFamily="18" charset="-128"/>
                <a:ea typeface="HGP明朝B" panose="02020800000000000000" pitchFamily="18" charset="-128"/>
              </a:rPr>
              <a:t>Web2.0</a:t>
            </a:r>
            <a:r>
              <a:rPr kumimoji="1" lang="ja-JP" altLang="en-US" sz="1600" dirty="0">
                <a:uFill>
                  <a:solidFill>
                    <a:srgbClr val="FFFF00"/>
                  </a:solidFill>
                </a:uFill>
                <a:latin typeface="HGP明朝B" panose="02020800000000000000" pitchFamily="18" charset="-128"/>
                <a:ea typeface="HGP明朝B" panose="02020800000000000000" pitchFamily="18" charset="-128"/>
              </a:rPr>
              <a:t>時代のリスクとチャンス</a:t>
            </a:r>
            <a:r>
              <a:rPr kumimoji="1" lang="en-US" altLang="ja-JP" sz="1600" dirty="0">
                <a:uFill>
                  <a:solidFill>
                    <a:srgbClr val="FFFF00"/>
                  </a:solidFill>
                </a:uFill>
                <a:latin typeface="HGP明朝B" panose="02020800000000000000" pitchFamily="18" charset="-128"/>
                <a:ea typeface="HGP明朝B" panose="02020800000000000000" pitchFamily="18" charset="-128"/>
              </a:rPr>
              <a:t>』</a:t>
            </a:r>
          </a:p>
          <a:p>
            <a:endParaRPr kumimoji="1" lang="en-US" altLang="ja-JP" sz="1600" dirty="0">
              <a:latin typeface="HGP明朝B" panose="02020800000000000000" pitchFamily="18" charset="-128"/>
              <a:ea typeface="HGP明朝B" panose="02020800000000000000" pitchFamily="18" charset="-128"/>
            </a:endParaRPr>
          </a:p>
          <a:p>
            <a:r>
              <a:rPr lang="ja-JP" altLang="en-US" sz="1600" dirty="0">
                <a:latin typeface="HGP明朝B" panose="02020800000000000000" pitchFamily="18" charset="-128"/>
                <a:ea typeface="HGP明朝B" panose="02020800000000000000" pitchFamily="18" charset="-128"/>
              </a:rPr>
              <a:t>萩上 チキ（</a:t>
            </a:r>
            <a:r>
              <a:rPr lang="en-US" altLang="ja-JP" sz="1600" dirty="0">
                <a:latin typeface="HGP明朝B" panose="02020800000000000000" pitchFamily="18" charset="-128"/>
                <a:ea typeface="HGP明朝B" panose="02020800000000000000" pitchFamily="18" charset="-128"/>
              </a:rPr>
              <a:t>2007</a:t>
            </a:r>
            <a:r>
              <a:rPr lang="ja-JP" altLang="en-US" sz="1600" dirty="0">
                <a:latin typeface="HGP明朝B" panose="02020800000000000000" pitchFamily="18" charset="-128"/>
                <a:ea typeface="HGP明朝B" panose="02020800000000000000" pitchFamily="18" charset="-128"/>
              </a:rPr>
              <a:t>）</a:t>
            </a:r>
            <a:r>
              <a:rPr lang="en-US" altLang="ja-JP" sz="1600" dirty="0">
                <a:latin typeface="HGP明朝B" panose="02020800000000000000" pitchFamily="18" charset="-128"/>
                <a:ea typeface="HGP明朝B" panose="02020800000000000000" pitchFamily="18" charset="-128"/>
              </a:rPr>
              <a:t>『</a:t>
            </a:r>
            <a:r>
              <a:rPr lang="ja-JP" altLang="en-US" sz="1600" dirty="0">
                <a:latin typeface="HGP明朝B" panose="02020800000000000000" pitchFamily="18" charset="-128"/>
                <a:ea typeface="HGP明朝B" panose="02020800000000000000" pitchFamily="18" charset="-128"/>
              </a:rPr>
              <a:t>ウェブ炎上ーネット群衆の暴走と可能性</a:t>
            </a:r>
            <a:r>
              <a:rPr lang="en-US" altLang="ja-JP" sz="1600" dirty="0">
                <a:latin typeface="HGP明朝B" panose="02020800000000000000" pitchFamily="18" charset="-128"/>
                <a:ea typeface="HGP明朝B" panose="02020800000000000000" pitchFamily="18" charset="-128"/>
              </a:rPr>
              <a:t>』</a:t>
            </a:r>
          </a:p>
          <a:p>
            <a:endParaRPr lang="en-US" altLang="ja-JP" sz="1600" dirty="0">
              <a:latin typeface="HGP明朝B" panose="02020800000000000000" pitchFamily="18" charset="-128"/>
              <a:ea typeface="HGP明朝B" panose="02020800000000000000" pitchFamily="18" charset="-128"/>
            </a:endParaRPr>
          </a:p>
          <a:p>
            <a:r>
              <a:rPr kumimoji="1" lang="ja-JP" altLang="en-US" sz="1600" dirty="0">
                <a:latin typeface="HGP明朝B" panose="02020800000000000000" pitchFamily="18" charset="-128"/>
                <a:ea typeface="HGP明朝B" panose="02020800000000000000" pitchFamily="18" charset="-128"/>
              </a:rPr>
              <a:t>伊地知 晋一（</a:t>
            </a:r>
            <a:r>
              <a:rPr kumimoji="1" lang="en-US" altLang="ja-JP" sz="1600" dirty="0">
                <a:latin typeface="HGP明朝B" panose="02020800000000000000" pitchFamily="18" charset="-128"/>
                <a:ea typeface="HGP明朝B" panose="02020800000000000000" pitchFamily="18" charset="-128"/>
              </a:rPr>
              <a:t>2009</a:t>
            </a:r>
            <a:r>
              <a:rPr kumimoji="1" lang="ja-JP" altLang="en-US" sz="1600" dirty="0">
                <a:latin typeface="HGP明朝B" panose="02020800000000000000" pitchFamily="18" charset="-128"/>
                <a:ea typeface="HGP明朝B" panose="02020800000000000000" pitchFamily="18" charset="-128"/>
              </a:rPr>
              <a:t>）</a:t>
            </a:r>
            <a:r>
              <a:rPr kumimoji="1" lang="en-US" altLang="ja-JP" sz="1600" dirty="0">
                <a:latin typeface="HGP明朝B" panose="02020800000000000000" pitchFamily="18" charset="-128"/>
                <a:ea typeface="HGP明朝B" panose="02020800000000000000" pitchFamily="18" charset="-128"/>
              </a:rPr>
              <a:t>『</a:t>
            </a:r>
            <a:r>
              <a:rPr kumimoji="1" lang="ja-JP" altLang="en-US" sz="1600" dirty="0">
                <a:latin typeface="HGP明朝B" panose="02020800000000000000" pitchFamily="18" charset="-128"/>
                <a:ea typeface="HGP明朝B" panose="02020800000000000000" pitchFamily="18" charset="-128"/>
              </a:rPr>
              <a:t>ネット炎上であなたの会社が潰れる</a:t>
            </a:r>
            <a:r>
              <a:rPr kumimoji="1" lang="en-US" altLang="ja-JP" sz="1600" dirty="0">
                <a:latin typeface="HGP明朝B" panose="02020800000000000000" pitchFamily="18" charset="-128"/>
                <a:ea typeface="HGP明朝B" panose="02020800000000000000" pitchFamily="18" charset="-128"/>
              </a:rPr>
              <a:t>!</a:t>
            </a:r>
            <a:r>
              <a:rPr kumimoji="1" lang="ja-JP" altLang="en-US" sz="1600" dirty="0">
                <a:latin typeface="HGP明朝B" panose="02020800000000000000" pitchFamily="18" charset="-128"/>
                <a:ea typeface="HGP明朝B" panose="02020800000000000000" pitchFamily="18" charset="-128"/>
              </a:rPr>
              <a:t>－ウェブ上の攻撃</a:t>
            </a:r>
            <a:r>
              <a:rPr lang="ja-JP" altLang="en-US" sz="1600" dirty="0">
                <a:latin typeface="HGP明朝B" panose="02020800000000000000" pitchFamily="18" charset="-128"/>
                <a:ea typeface="HGP明朝B" panose="02020800000000000000" pitchFamily="18" charset="-128"/>
              </a:rPr>
              <a:t>か</a:t>
            </a:r>
            <a:r>
              <a:rPr kumimoji="1" lang="ja-JP" altLang="en-US" sz="1600" dirty="0">
                <a:latin typeface="HGP明朝B" panose="02020800000000000000" pitchFamily="18" charset="-128"/>
                <a:ea typeface="HGP明朝B" panose="02020800000000000000" pitchFamily="18" charset="-128"/>
              </a:rPr>
              <a:t>ら身を守る危機管理バイブル</a:t>
            </a:r>
            <a:r>
              <a:rPr kumimoji="1" lang="en-US" altLang="ja-JP" sz="1600" dirty="0">
                <a:latin typeface="HGP明朝B" panose="02020800000000000000" pitchFamily="18" charset="-128"/>
                <a:ea typeface="HGP明朝B" panose="02020800000000000000" pitchFamily="18" charset="-128"/>
              </a:rPr>
              <a:t>』</a:t>
            </a:r>
            <a:endParaRPr lang="en-US" altLang="ja-JP" sz="1600" dirty="0">
              <a:latin typeface="HGP明朝B" panose="02020800000000000000" pitchFamily="18" charset="-128"/>
              <a:ea typeface="HGP明朝B" panose="02020800000000000000" pitchFamily="18" charset="-128"/>
            </a:endParaRPr>
          </a:p>
          <a:p>
            <a:endParaRPr kumimoji="1" lang="en-US" altLang="ja-JP" sz="1600" dirty="0">
              <a:latin typeface="HGP明朝B" panose="02020800000000000000" pitchFamily="18" charset="-128"/>
              <a:ea typeface="HGP明朝B" panose="02020800000000000000" pitchFamily="18" charset="-128"/>
            </a:endParaRPr>
          </a:p>
          <a:p>
            <a:r>
              <a:rPr lang="ja-JP" altLang="en-US" sz="1600" dirty="0">
                <a:latin typeface="HGP明朝B" panose="02020800000000000000" pitchFamily="18" charset="-128"/>
                <a:ea typeface="HGP明朝B" panose="02020800000000000000" pitchFamily="18" charset="-128"/>
              </a:rPr>
              <a:t>中川 淳一郎（</a:t>
            </a:r>
            <a:r>
              <a:rPr lang="en-US" altLang="ja-JP" sz="1600" dirty="0">
                <a:latin typeface="HGP明朝B" panose="02020800000000000000" pitchFamily="18" charset="-128"/>
                <a:ea typeface="HGP明朝B" panose="02020800000000000000" pitchFamily="18" charset="-128"/>
              </a:rPr>
              <a:t>2010</a:t>
            </a:r>
            <a:r>
              <a:rPr lang="ja-JP" altLang="en-US" sz="1600" dirty="0">
                <a:latin typeface="HGP明朝B" panose="02020800000000000000" pitchFamily="18" charset="-128"/>
                <a:ea typeface="HGP明朝B" panose="02020800000000000000" pitchFamily="18" charset="-128"/>
              </a:rPr>
              <a:t>）</a:t>
            </a:r>
            <a:r>
              <a:rPr lang="en-US" altLang="ja-JP" sz="1600" dirty="0">
                <a:latin typeface="HGP明朝B" panose="02020800000000000000" pitchFamily="18" charset="-128"/>
                <a:ea typeface="HGP明朝B" panose="02020800000000000000" pitchFamily="18" charset="-128"/>
              </a:rPr>
              <a:t>『</a:t>
            </a:r>
            <a:r>
              <a:rPr lang="ja-JP" altLang="en-US" sz="1600" dirty="0">
                <a:latin typeface="HGP明朝B" panose="02020800000000000000" pitchFamily="18" charset="-128"/>
                <a:ea typeface="HGP明朝B" panose="02020800000000000000" pitchFamily="18" charset="-128"/>
              </a:rPr>
              <a:t>ウェブを炎上させるイタ</a:t>
            </a:r>
            <a:r>
              <a:rPr lang="ja-JP" altLang="en-US" sz="1600" dirty="0" err="1">
                <a:latin typeface="HGP明朝B" panose="02020800000000000000" pitchFamily="18" charset="-128"/>
                <a:ea typeface="HGP明朝B" panose="02020800000000000000" pitchFamily="18" charset="-128"/>
              </a:rPr>
              <a:t>い</a:t>
            </a:r>
            <a:r>
              <a:rPr lang="ja-JP" altLang="en-US" sz="1600" dirty="0">
                <a:latin typeface="HGP明朝B" panose="02020800000000000000" pitchFamily="18" charset="-128"/>
                <a:ea typeface="HGP明朝B" panose="02020800000000000000" pitchFamily="18" charset="-128"/>
              </a:rPr>
              <a:t>ひとたちー面妖なネット原理主義者の「いなし方」</a:t>
            </a:r>
            <a:r>
              <a:rPr lang="en-US" altLang="ja-JP" sz="1600" dirty="0">
                <a:latin typeface="HGP明朝B" panose="02020800000000000000" pitchFamily="18" charset="-128"/>
                <a:ea typeface="HGP明朝B" panose="02020800000000000000" pitchFamily="18" charset="-128"/>
              </a:rPr>
              <a:t>』</a:t>
            </a:r>
          </a:p>
          <a:p>
            <a:endParaRPr kumimoji="1" lang="en-US" altLang="ja-JP" sz="1600" dirty="0">
              <a:latin typeface="HGP明朝B" panose="02020800000000000000" pitchFamily="18" charset="-128"/>
              <a:ea typeface="HGP明朝B" panose="02020800000000000000" pitchFamily="18" charset="-128"/>
            </a:endParaRPr>
          </a:p>
          <a:p>
            <a:r>
              <a:rPr lang="ja-JP" altLang="en-US" sz="1600" dirty="0">
                <a:uFill>
                  <a:solidFill>
                    <a:srgbClr val="FFFF00"/>
                  </a:solidFill>
                </a:uFill>
                <a:latin typeface="HGP明朝B" panose="02020800000000000000" pitchFamily="18" charset="-128"/>
                <a:ea typeface="HGP明朝B" panose="02020800000000000000" pitchFamily="18" charset="-128"/>
              </a:rPr>
              <a:t>小林 直樹（</a:t>
            </a:r>
            <a:r>
              <a:rPr lang="en-US" altLang="ja-JP" sz="1600" dirty="0">
                <a:uFill>
                  <a:solidFill>
                    <a:srgbClr val="FFFF00"/>
                  </a:solidFill>
                </a:uFill>
                <a:latin typeface="HGP明朝B" panose="02020800000000000000" pitchFamily="18" charset="-128"/>
                <a:ea typeface="HGP明朝B" panose="02020800000000000000" pitchFamily="18" charset="-128"/>
              </a:rPr>
              <a:t>2011</a:t>
            </a:r>
            <a:r>
              <a:rPr lang="ja-JP" altLang="en-US" sz="1600" dirty="0">
                <a:uFill>
                  <a:solidFill>
                    <a:srgbClr val="FFFF00"/>
                  </a:solidFill>
                </a:uFill>
                <a:latin typeface="HGP明朝B" panose="02020800000000000000" pitchFamily="18" charset="-128"/>
                <a:ea typeface="HGP明朝B" panose="02020800000000000000" pitchFamily="18" charset="-128"/>
              </a:rPr>
              <a:t>）</a:t>
            </a:r>
            <a:r>
              <a:rPr lang="en-US" altLang="ja-JP" sz="1600" dirty="0">
                <a:uFill>
                  <a:solidFill>
                    <a:srgbClr val="FFFF00"/>
                  </a:solidFill>
                </a:uFill>
                <a:latin typeface="HGP明朝B" panose="02020800000000000000" pitchFamily="18" charset="-128"/>
                <a:ea typeface="HGP明朝B" panose="02020800000000000000" pitchFamily="18" charset="-128"/>
              </a:rPr>
              <a:t>『</a:t>
            </a:r>
            <a:r>
              <a:rPr lang="ja-JP" altLang="en-US" sz="1600" dirty="0">
                <a:uFill>
                  <a:solidFill>
                    <a:srgbClr val="FF0000"/>
                  </a:solidFill>
                </a:uFill>
                <a:latin typeface="HGP明朝B" panose="02020800000000000000" pitchFamily="18" charset="-128"/>
                <a:ea typeface="HGP明朝B" panose="02020800000000000000" pitchFamily="18" charset="-128"/>
              </a:rPr>
              <a:t>ソーシャルメディア炎上事件簿</a:t>
            </a:r>
            <a:r>
              <a:rPr lang="en-US" altLang="ja-JP" sz="1600" dirty="0">
                <a:uFill>
                  <a:solidFill>
                    <a:srgbClr val="FF0000"/>
                  </a:solidFill>
                </a:uFill>
                <a:latin typeface="HGP明朝B" panose="02020800000000000000" pitchFamily="18" charset="-128"/>
                <a:ea typeface="HGP明朝B" panose="02020800000000000000" pitchFamily="18" charset="-128"/>
              </a:rPr>
              <a:t>』</a:t>
            </a:r>
          </a:p>
          <a:p>
            <a:endParaRPr kumimoji="1" lang="en-US" altLang="ja-JP" sz="1600" dirty="0">
              <a:latin typeface="HGP明朝B" panose="02020800000000000000" pitchFamily="18" charset="-128"/>
              <a:ea typeface="HGP明朝B" panose="02020800000000000000" pitchFamily="18" charset="-128"/>
            </a:endParaRPr>
          </a:p>
          <a:p>
            <a:r>
              <a:rPr lang="ja-JP" altLang="en-US" sz="1600" dirty="0">
                <a:uFill>
                  <a:solidFill>
                    <a:srgbClr val="00B050"/>
                  </a:solidFill>
                </a:uFill>
                <a:latin typeface="HGP明朝B" panose="02020800000000000000" pitchFamily="18" charset="-128"/>
                <a:ea typeface="HGP明朝B" panose="02020800000000000000" pitchFamily="18" charset="-128"/>
              </a:rPr>
              <a:t>平井 智尚（</a:t>
            </a:r>
            <a:r>
              <a:rPr lang="en-US" altLang="ja-JP" sz="1600" dirty="0">
                <a:uFill>
                  <a:solidFill>
                    <a:srgbClr val="00B050"/>
                  </a:solidFill>
                </a:uFill>
                <a:latin typeface="HGP明朝B" panose="02020800000000000000" pitchFamily="18" charset="-128"/>
                <a:ea typeface="HGP明朝B" panose="02020800000000000000" pitchFamily="18" charset="-128"/>
              </a:rPr>
              <a:t>2012</a:t>
            </a:r>
            <a:r>
              <a:rPr lang="ja-JP" altLang="en-US" sz="1600" dirty="0">
                <a:uFill>
                  <a:solidFill>
                    <a:srgbClr val="00B050"/>
                  </a:solidFill>
                </a:uFill>
                <a:latin typeface="HGP明朝B" panose="02020800000000000000" pitchFamily="18" charset="-128"/>
                <a:ea typeface="HGP明朝B" panose="02020800000000000000" pitchFamily="18" charset="-128"/>
              </a:rPr>
              <a:t>）</a:t>
            </a:r>
            <a:r>
              <a:rPr lang="en-US" altLang="ja-JP" sz="1600" dirty="0">
                <a:uFill>
                  <a:solidFill>
                    <a:srgbClr val="00B050"/>
                  </a:solidFill>
                </a:uFill>
                <a:latin typeface="HGP明朝B" panose="02020800000000000000" pitchFamily="18" charset="-128"/>
                <a:ea typeface="HGP明朝B" panose="02020800000000000000" pitchFamily="18" charset="-128"/>
              </a:rPr>
              <a:t>『</a:t>
            </a:r>
            <a:r>
              <a:rPr lang="ja-JP" altLang="en-US" sz="1600" dirty="0">
                <a:uFill>
                  <a:solidFill>
                    <a:srgbClr val="00B050"/>
                  </a:solidFill>
                </a:uFill>
                <a:latin typeface="HGP明朝B" panose="02020800000000000000" pitchFamily="18" charset="-128"/>
                <a:ea typeface="HGP明朝B" panose="02020800000000000000" pitchFamily="18" charset="-128"/>
              </a:rPr>
              <a:t>なぜウェブで炎上が発生するのかー日本のウェブ文化を手がかりとして</a:t>
            </a:r>
            <a:r>
              <a:rPr lang="en-US" altLang="ja-JP" sz="1600" dirty="0">
                <a:uFill>
                  <a:solidFill>
                    <a:srgbClr val="00B050"/>
                  </a:solidFill>
                </a:uFill>
                <a:latin typeface="HGP明朝B" panose="02020800000000000000" pitchFamily="18" charset="-128"/>
                <a:ea typeface="HGP明朝B" panose="02020800000000000000" pitchFamily="18" charset="-128"/>
              </a:rPr>
              <a:t>』</a:t>
            </a:r>
          </a:p>
          <a:p>
            <a:endParaRPr lang="en-US" altLang="ja-JP" sz="1600" dirty="0">
              <a:latin typeface="HGP明朝B" panose="02020800000000000000" pitchFamily="18" charset="-128"/>
              <a:ea typeface="HGP明朝B" panose="02020800000000000000" pitchFamily="18" charset="-128"/>
            </a:endParaRPr>
          </a:p>
          <a:p>
            <a:r>
              <a:rPr kumimoji="1" lang="ja-JP" altLang="en-US" sz="1600" dirty="0">
                <a:uFill>
                  <a:solidFill>
                    <a:srgbClr val="FF0000"/>
                  </a:solidFill>
                </a:uFill>
                <a:latin typeface="HGP明朝B" panose="02020800000000000000" pitchFamily="18" charset="-128"/>
                <a:ea typeface="HGP明朝B" panose="02020800000000000000" pitchFamily="18" charset="-128"/>
              </a:rPr>
              <a:t>田代 光輝、折田 明子（</a:t>
            </a:r>
            <a:r>
              <a:rPr kumimoji="1" lang="en-US" altLang="ja-JP" sz="1600" dirty="0">
                <a:uFill>
                  <a:solidFill>
                    <a:srgbClr val="FF0000"/>
                  </a:solidFill>
                </a:uFill>
                <a:latin typeface="HGP明朝B" panose="02020800000000000000" pitchFamily="18" charset="-128"/>
                <a:ea typeface="HGP明朝B" panose="02020800000000000000" pitchFamily="18" charset="-128"/>
              </a:rPr>
              <a:t>2012</a:t>
            </a:r>
            <a:r>
              <a:rPr kumimoji="1" lang="ja-JP" altLang="en-US" sz="1600" dirty="0">
                <a:uFill>
                  <a:solidFill>
                    <a:srgbClr val="FF0000"/>
                  </a:solidFill>
                </a:uFill>
                <a:latin typeface="HGP明朝B" panose="02020800000000000000" pitchFamily="18" charset="-128"/>
                <a:ea typeface="HGP明朝B" panose="02020800000000000000" pitchFamily="18" charset="-128"/>
              </a:rPr>
              <a:t>）</a:t>
            </a:r>
            <a:r>
              <a:rPr kumimoji="1" lang="en-US" altLang="ja-JP" sz="1600" dirty="0">
                <a:uFill>
                  <a:solidFill>
                    <a:srgbClr val="FF0000"/>
                  </a:solidFill>
                </a:uFill>
                <a:latin typeface="HGP明朝B" panose="02020800000000000000" pitchFamily="18" charset="-128"/>
                <a:ea typeface="HGP明朝B" panose="02020800000000000000" pitchFamily="18" charset="-128"/>
              </a:rPr>
              <a:t>『</a:t>
            </a:r>
            <a:r>
              <a:rPr kumimoji="1" lang="ja-JP" altLang="en-US" sz="1600" dirty="0">
                <a:uFill>
                  <a:solidFill>
                    <a:srgbClr val="FF0000"/>
                  </a:solidFill>
                </a:uFill>
                <a:latin typeface="HGP明朝B" panose="02020800000000000000" pitchFamily="18" charset="-128"/>
                <a:ea typeface="HGP明朝B" panose="02020800000000000000" pitchFamily="18" charset="-128"/>
              </a:rPr>
              <a:t>ネット炎上の発生過程と収束過程に関するー考察～不具合に対する嫌がらせと決着による収束～</a:t>
            </a:r>
            <a:r>
              <a:rPr kumimoji="1" lang="en-US" altLang="ja-JP" sz="1600" dirty="0">
                <a:uFill>
                  <a:solidFill>
                    <a:srgbClr val="FF0000"/>
                  </a:solidFill>
                </a:uFill>
                <a:latin typeface="HGP明朝B" panose="02020800000000000000" pitchFamily="18" charset="-128"/>
                <a:ea typeface="HGP明朝B" panose="02020800000000000000" pitchFamily="18" charset="-128"/>
              </a:rPr>
              <a:t>』</a:t>
            </a:r>
          </a:p>
          <a:p>
            <a:endParaRPr kumimoji="1" lang="en-US" altLang="ja-JP" sz="1600" dirty="0">
              <a:latin typeface="HGP明朝B" panose="02020800000000000000" pitchFamily="18" charset="-128"/>
              <a:ea typeface="HGP明朝B" panose="02020800000000000000" pitchFamily="18" charset="-128"/>
            </a:endParaRPr>
          </a:p>
          <a:p>
            <a:r>
              <a:rPr kumimoji="1" lang="ja-JP" altLang="en-US" sz="1600" dirty="0">
                <a:latin typeface="HGP明朝B" panose="02020800000000000000" pitchFamily="18" charset="-128"/>
                <a:ea typeface="HGP明朝B" panose="02020800000000000000" pitchFamily="18" charset="-128"/>
              </a:rPr>
              <a:t>水野 博介（</a:t>
            </a:r>
            <a:r>
              <a:rPr kumimoji="1" lang="en-US" altLang="ja-JP" sz="1600" dirty="0">
                <a:latin typeface="HGP明朝B" panose="02020800000000000000" pitchFamily="18" charset="-128"/>
                <a:ea typeface="HGP明朝B" panose="02020800000000000000" pitchFamily="18" charset="-128"/>
              </a:rPr>
              <a:t>2013</a:t>
            </a:r>
            <a:r>
              <a:rPr kumimoji="1" lang="ja-JP" altLang="en-US" sz="1600" dirty="0">
                <a:latin typeface="HGP明朝B" panose="02020800000000000000" pitchFamily="18" charset="-128"/>
                <a:ea typeface="HGP明朝B" panose="02020800000000000000" pitchFamily="18" charset="-128"/>
              </a:rPr>
              <a:t>）</a:t>
            </a:r>
            <a:r>
              <a:rPr kumimoji="1" lang="en-US" altLang="ja-JP" sz="1600" dirty="0">
                <a:latin typeface="HGP明朝B" panose="02020800000000000000" pitchFamily="18" charset="-128"/>
                <a:ea typeface="HGP明朝B" panose="02020800000000000000" pitchFamily="18" charset="-128"/>
              </a:rPr>
              <a:t>『</a:t>
            </a:r>
            <a:r>
              <a:rPr kumimoji="1" lang="ja-JP" altLang="en-US" sz="1600" dirty="0">
                <a:latin typeface="HGP明朝B" panose="02020800000000000000" pitchFamily="18" charset="-128"/>
                <a:ea typeface="HGP明朝B" panose="02020800000000000000" pitchFamily="18" charset="-128"/>
              </a:rPr>
              <a:t>メディア文化論⑩「集合知」と「集合痴」</a:t>
            </a:r>
            <a:r>
              <a:rPr kumimoji="1" lang="en-US" altLang="ja-JP" sz="1600" dirty="0">
                <a:latin typeface="HGP明朝B" panose="02020800000000000000" pitchFamily="18" charset="-128"/>
                <a:ea typeface="HGP明朝B" panose="02020800000000000000" pitchFamily="18" charset="-128"/>
              </a:rPr>
              <a:t>』</a:t>
            </a:r>
          </a:p>
          <a:p>
            <a:endParaRPr lang="en-US" altLang="ja-JP" sz="1600" dirty="0">
              <a:latin typeface="HGP明朝B" panose="02020800000000000000" pitchFamily="18" charset="-128"/>
              <a:ea typeface="HGP明朝B" panose="02020800000000000000" pitchFamily="18" charset="-128"/>
            </a:endParaRPr>
          </a:p>
          <a:p>
            <a:r>
              <a:rPr lang="ja-JP" altLang="en-US" sz="1600" dirty="0">
                <a:uFill>
                  <a:solidFill>
                    <a:srgbClr val="FFFF00"/>
                  </a:solidFill>
                </a:uFill>
                <a:latin typeface="HGP明朝B" panose="02020800000000000000" pitchFamily="18" charset="-128"/>
                <a:ea typeface="HGP明朝B" panose="02020800000000000000" pitchFamily="18" charset="-128"/>
              </a:rPr>
              <a:t>清水 陽平（</a:t>
            </a:r>
            <a:r>
              <a:rPr lang="en-US" altLang="ja-JP" sz="1600" dirty="0">
                <a:uFill>
                  <a:solidFill>
                    <a:srgbClr val="FFFF00"/>
                  </a:solidFill>
                </a:uFill>
                <a:latin typeface="HGP明朝B" panose="02020800000000000000" pitchFamily="18" charset="-128"/>
                <a:ea typeface="HGP明朝B" panose="02020800000000000000" pitchFamily="18" charset="-128"/>
              </a:rPr>
              <a:t>2015</a:t>
            </a:r>
            <a:r>
              <a:rPr lang="ja-JP" altLang="en-US" sz="1600" dirty="0">
                <a:uFill>
                  <a:solidFill>
                    <a:srgbClr val="FFFF00"/>
                  </a:solidFill>
                </a:uFill>
                <a:latin typeface="HGP明朝B" panose="02020800000000000000" pitchFamily="18" charset="-128"/>
                <a:ea typeface="HGP明朝B" panose="02020800000000000000" pitchFamily="18" charset="-128"/>
              </a:rPr>
              <a:t>）</a:t>
            </a:r>
            <a:r>
              <a:rPr lang="en-US" altLang="ja-JP" sz="1600" dirty="0">
                <a:uFill>
                  <a:solidFill>
                    <a:srgbClr val="FFFF00"/>
                  </a:solidFill>
                </a:uFill>
                <a:latin typeface="HGP明朝B" panose="02020800000000000000" pitchFamily="18" charset="-128"/>
                <a:ea typeface="HGP明朝B" panose="02020800000000000000" pitchFamily="18" charset="-128"/>
              </a:rPr>
              <a:t>『</a:t>
            </a:r>
            <a:r>
              <a:rPr lang="ja-JP" altLang="en-US" sz="1600" dirty="0">
                <a:uFill>
                  <a:solidFill>
                    <a:srgbClr val="FFFF00"/>
                  </a:solidFill>
                </a:uFill>
                <a:latin typeface="HGP明朝B" panose="02020800000000000000" pitchFamily="18" charset="-128"/>
                <a:ea typeface="HGP明朝B" panose="02020800000000000000" pitchFamily="18" charset="-128"/>
              </a:rPr>
              <a:t>サイト別ネット中傷・炎上対応マニュアル</a:t>
            </a:r>
            <a:r>
              <a:rPr lang="en-US" altLang="ja-JP" sz="1600" dirty="0">
                <a:uFill>
                  <a:solidFill>
                    <a:srgbClr val="FFFF00"/>
                  </a:solidFill>
                </a:uFill>
                <a:latin typeface="HGP明朝B" panose="02020800000000000000" pitchFamily="18" charset="-128"/>
                <a:ea typeface="HGP明朝B" panose="02020800000000000000" pitchFamily="18" charset="-128"/>
              </a:rPr>
              <a:t>』</a:t>
            </a:r>
          </a:p>
          <a:p>
            <a:endParaRPr lang="en-US" altLang="ja-JP" sz="1600" dirty="0">
              <a:latin typeface="HGP明朝B" panose="02020800000000000000" pitchFamily="18" charset="-128"/>
              <a:ea typeface="HGP明朝B" panose="02020800000000000000" pitchFamily="18" charset="-128"/>
            </a:endParaRPr>
          </a:p>
          <a:p>
            <a:r>
              <a:rPr kumimoji="1" lang="ja-JP" altLang="en-US" sz="1600" dirty="0">
                <a:uFill>
                  <a:solidFill>
                    <a:srgbClr val="FF0000"/>
                  </a:solidFill>
                </a:uFill>
                <a:latin typeface="HGP明朝B" panose="02020800000000000000" pitchFamily="18" charset="-128"/>
                <a:ea typeface="HGP明朝B" panose="02020800000000000000" pitchFamily="18" charset="-128"/>
              </a:rPr>
              <a:t>山口 真一（</a:t>
            </a:r>
            <a:r>
              <a:rPr kumimoji="1" lang="en-US" altLang="ja-JP" sz="1600" dirty="0">
                <a:uFill>
                  <a:solidFill>
                    <a:srgbClr val="FF0000"/>
                  </a:solidFill>
                </a:uFill>
                <a:latin typeface="HGP明朝B" panose="02020800000000000000" pitchFamily="18" charset="-128"/>
                <a:ea typeface="HGP明朝B" panose="02020800000000000000" pitchFamily="18" charset="-128"/>
              </a:rPr>
              <a:t>2016</a:t>
            </a:r>
            <a:r>
              <a:rPr kumimoji="1" lang="ja-JP" altLang="en-US" sz="1600" dirty="0">
                <a:uFill>
                  <a:solidFill>
                    <a:srgbClr val="FF0000"/>
                  </a:solidFill>
                </a:uFill>
                <a:latin typeface="HGP明朝B" panose="02020800000000000000" pitchFamily="18" charset="-128"/>
                <a:ea typeface="HGP明朝B" panose="02020800000000000000" pitchFamily="18" charset="-128"/>
              </a:rPr>
              <a:t>）</a:t>
            </a:r>
            <a:r>
              <a:rPr kumimoji="1" lang="en-US" altLang="ja-JP" sz="1600" dirty="0">
                <a:uFill>
                  <a:solidFill>
                    <a:srgbClr val="FFFF00"/>
                  </a:solidFill>
                </a:uFill>
                <a:latin typeface="HGP明朝B" panose="02020800000000000000" pitchFamily="18" charset="-128"/>
                <a:ea typeface="HGP明朝B" panose="02020800000000000000" pitchFamily="18" charset="-128"/>
              </a:rPr>
              <a:t>『</a:t>
            </a:r>
            <a:r>
              <a:rPr kumimoji="1" lang="ja-JP" altLang="en-US" sz="1600" dirty="0">
                <a:uFill>
                  <a:solidFill>
                    <a:srgbClr val="FFFF00"/>
                  </a:solidFill>
                </a:uFill>
                <a:latin typeface="HGP明朝B" panose="02020800000000000000" pitchFamily="18" charset="-128"/>
                <a:ea typeface="HGP明朝B" panose="02020800000000000000" pitchFamily="18" charset="-128"/>
              </a:rPr>
              <a:t>ネット炎上の研究　誰が</a:t>
            </a:r>
            <a:r>
              <a:rPr kumimoji="1" lang="ja-JP" altLang="en-US" sz="1600" dirty="0">
                <a:uFill>
                  <a:solidFill>
                    <a:srgbClr val="00B050"/>
                  </a:solidFill>
                </a:uFill>
                <a:latin typeface="HGP明朝B" panose="02020800000000000000" pitchFamily="18" charset="-128"/>
                <a:ea typeface="HGP明朝B" panose="02020800000000000000" pitchFamily="18" charset="-128"/>
              </a:rPr>
              <a:t>あおり、どう対処するのか</a:t>
            </a:r>
            <a:r>
              <a:rPr kumimoji="1" lang="en-US" altLang="ja-JP" sz="1600" dirty="0">
                <a:uFill>
                  <a:solidFill>
                    <a:srgbClr val="00B050"/>
                  </a:solidFill>
                </a:uFill>
                <a:latin typeface="HGP明朝B" panose="02020800000000000000" pitchFamily="18" charset="-128"/>
                <a:ea typeface="HGP明朝B" panose="02020800000000000000" pitchFamily="18" charset="-128"/>
              </a:rPr>
              <a:t>』</a:t>
            </a:r>
          </a:p>
          <a:p>
            <a:endParaRPr lang="en-US" altLang="ja-JP" sz="1600" dirty="0">
              <a:uFill>
                <a:solidFill>
                  <a:srgbClr val="00B050"/>
                </a:solidFill>
              </a:uFill>
              <a:latin typeface="HGP明朝B" panose="02020800000000000000" pitchFamily="18" charset="-128"/>
              <a:ea typeface="HGP明朝B" panose="02020800000000000000" pitchFamily="18" charset="-128"/>
            </a:endParaRPr>
          </a:p>
          <a:p>
            <a:r>
              <a:rPr kumimoji="1" lang="ja-JP" altLang="en-US" sz="1600" dirty="0">
                <a:uFill>
                  <a:solidFill>
                    <a:srgbClr val="00B050"/>
                  </a:solidFill>
                </a:uFill>
                <a:latin typeface="HGP明朝B" panose="02020800000000000000" pitchFamily="18" charset="-128"/>
                <a:ea typeface="HGP明朝B" panose="02020800000000000000" pitchFamily="18" charset="-128"/>
              </a:rPr>
              <a:t>宮松　利博</a:t>
            </a:r>
            <a:r>
              <a:rPr kumimoji="1" lang="en-US" altLang="ja-JP" sz="1600" dirty="0">
                <a:uFill>
                  <a:solidFill>
                    <a:srgbClr val="00B050"/>
                  </a:solidFill>
                </a:uFill>
                <a:latin typeface="HGP明朝B" panose="02020800000000000000" pitchFamily="18" charset="-128"/>
                <a:ea typeface="HGP明朝B" panose="02020800000000000000" pitchFamily="18" charset="-128"/>
              </a:rPr>
              <a:t>(2012)</a:t>
            </a:r>
            <a:r>
              <a:rPr lang="en-US" altLang="ja-JP" sz="1600" dirty="0">
                <a:uFill>
                  <a:solidFill>
                    <a:srgbClr val="00B050"/>
                  </a:solidFill>
                </a:uFill>
                <a:latin typeface="HGP明朝B" panose="02020800000000000000" pitchFamily="18" charset="-128"/>
                <a:ea typeface="HGP明朝B" panose="02020800000000000000" pitchFamily="18" charset="-128"/>
              </a:rPr>
              <a:t>『</a:t>
            </a:r>
            <a:r>
              <a:rPr lang="ja-JP" altLang="en-US" sz="1600" dirty="0">
                <a:uFill>
                  <a:solidFill>
                    <a:srgbClr val="00B050"/>
                  </a:solidFill>
                </a:uFill>
                <a:latin typeface="HGP明朝B" panose="02020800000000000000" pitchFamily="18" charset="-128"/>
                <a:ea typeface="HGP明朝B" panose="02020800000000000000" pitchFamily="18" charset="-128"/>
              </a:rPr>
              <a:t>ソーシャルメディア防災マニュアル</a:t>
            </a:r>
            <a:r>
              <a:rPr lang="en-US" altLang="ja-JP" sz="1600" dirty="0">
                <a:uFill>
                  <a:solidFill>
                    <a:srgbClr val="00B050"/>
                  </a:solidFill>
                </a:uFill>
                <a:latin typeface="HGP明朝B" panose="02020800000000000000" pitchFamily="18" charset="-128"/>
                <a:ea typeface="HGP明朝B" panose="02020800000000000000" pitchFamily="18" charset="-128"/>
              </a:rPr>
              <a:t>』</a:t>
            </a:r>
            <a:endParaRPr kumimoji="1" lang="ja-JP" altLang="en-US" sz="1600" dirty="0">
              <a:uFill>
                <a:solidFill>
                  <a:srgbClr val="00B050"/>
                </a:solidFill>
              </a:uFill>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30118932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1482" y="276635"/>
            <a:ext cx="2568677" cy="1325563"/>
          </a:xfrm>
        </p:spPr>
        <p:txBody>
          <a:bodyPr/>
          <a:lstStyle/>
          <a:p>
            <a:r>
              <a:rPr kumimoji="1" lang="ja-JP" altLang="en-US" dirty="0">
                <a:latin typeface="HGP明朝B" panose="02020800000000000000" pitchFamily="18" charset="-128"/>
                <a:ea typeface="HGP明朝B" panose="02020800000000000000" pitchFamily="18" charset="-128"/>
              </a:rPr>
              <a:t>問題意識</a:t>
            </a:r>
          </a:p>
        </p:txBody>
      </p:sp>
      <p:sp>
        <p:nvSpPr>
          <p:cNvPr id="5" name="スライド番号プレースホルダー 4"/>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30</a:t>
            </a:fld>
            <a:endParaRPr lang="ja-JP" altLang="en-US">
              <a:solidFill>
                <a:prstClr val="black">
                  <a:tint val="75000"/>
                </a:prstClr>
              </a:solidFill>
            </a:endParaRPr>
          </a:p>
        </p:txBody>
      </p:sp>
      <p:sp>
        <p:nvSpPr>
          <p:cNvPr id="4" name="テキスト ボックス 3"/>
          <p:cNvSpPr txBox="1"/>
          <p:nvPr/>
        </p:nvSpPr>
        <p:spPr>
          <a:xfrm>
            <a:off x="451482" y="2722733"/>
            <a:ext cx="11374439" cy="1323439"/>
          </a:xfrm>
          <a:prstGeom prst="rect">
            <a:avLst/>
          </a:prstGeom>
          <a:noFill/>
        </p:spPr>
        <p:txBody>
          <a:bodyPr wrap="square" rtlCol="0">
            <a:spAutoFit/>
          </a:bodyPr>
          <a:lstStyle/>
          <a:p>
            <a:pPr algn="ctr"/>
            <a:r>
              <a:rPr lang="ja-JP" altLang="en-US" sz="4000" dirty="0">
                <a:solidFill>
                  <a:prstClr val="black"/>
                </a:solidFill>
                <a:latin typeface="HGP明朝B" panose="02020800000000000000" pitchFamily="18" charset="-128"/>
                <a:ea typeface="HGP明朝B" panose="02020800000000000000" pitchFamily="18" charset="-128"/>
              </a:rPr>
              <a:t>賛否両論があるＣＭの炎上において、企業が責任を感じていない場合でも謝罪すべきなのか</a:t>
            </a:r>
            <a:endParaRPr lang="en-US" altLang="ja-JP" sz="4000" dirty="0">
              <a:solidFill>
                <a:srgbClr val="FF0000"/>
              </a:solidFill>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6864946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52145" y="610208"/>
            <a:ext cx="2486023" cy="769441"/>
          </a:xfrm>
          <a:prstGeom prst="rect">
            <a:avLst/>
          </a:prstGeom>
          <a:noFill/>
        </p:spPr>
        <p:txBody>
          <a:bodyPr wrap="square" rtlCol="0">
            <a:spAutoFit/>
          </a:bodyPr>
          <a:lstStyle/>
          <a:p>
            <a:r>
              <a:rPr lang="ja-JP" altLang="en-US" sz="4400" dirty="0">
                <a:latin typeface="HGP明朝B" panose="02020800000000000000" pitchFamily="18" charset="-128"/>
                <a:ea typeface="HGP明朝B" panose="02020800000000000000" pitchFamily="18" charset="-128"/>
                <a:cs typeface="+mj-cs"/>
              </a:rPr>
              <a:t>研究目的</a:t>
            </a:r>
            <a:endParaRPr kumimoji="1" lang="ja-JP" altLang="en-US" dirty="0">
              <a:latin typeface="HGP明朝B" panose="02020800000000000000" pitchFamily="18" charset="-128"/>
              <a:ea typeface="HGP明朝B" panose="02020800000000000000" pitchFamily="18" charset="-128"/>
            </a:endParaRPr>
          </a:p>
        </p:txBody>
      </p:sp>
      <p:sp>
        <p:nvSpPr>
          <p:cNvPr id="5" name="テキスト ボックス 4"/>
          <p:cNvSpPr txBox="1"/>
          <p:nvPr/>
        </p:nvSpPr>
        <p:spPr>
          <a:xfrm>
            <a:off x="260630" y="2760004"/>
            <a:ext cx="11774054" cy="1446550"/>
          </a:xfrm>
          <a:prstGeom prst="rect">
            <a:avLst/>
          </a:prstGeom>
          <a:noFill/>
        </p:spPr>
        <p:txBody>
          <a:bodyPr wrap="square" rtlCol="0">
            <a:spAutoFit/>
          </a:bodyPr>
          <a:lstStyle/>
          <a:p>
            <a:pPr algn="ctr"/>
            <a:r>
              <a:rPr lang="ja-JP" altLang="en-US" sz="4400" dirty="0">
                <a:solidFill>
                  <a:prstClr val="black"/>
                </a:solidFill>
                <a:latin typeface="HGP明朝B" panose="02020800000000000000" pitchFamily="18" charset="-128"/>
                <a:ea typeface="HGP明朝B" panose="02020800000000000000" pitchFamily="18" charset="-128"/>
              </a:rPr>
              <a:t>賛否両論がある</a:t>
            </a:r>
            <a:r>
              <a:rPr lang="en-US" altLang="ja-JP" sz="4400" dirty="0">
                <a:solidFill>
                  <a:prstClr val="black"/>
                </a:solidFill>
                <a:latin typeface="HGP明朝B" panose="02020800000000000000" pitchFamily="18" charset="-128"/>
                <a:ea typeface="HGP明朝B" panose="02020800000000000000" pitchFamily="18" charset="-128"/>
              </a:rPr>
              <a:t>CM</a:t>
            </a:r>
            <a:r>
              <a:rPr lang="ja-JP" altLang="en-US" sz="4400" dirty="0">
                <a:solidFill>
                  <a:prstClr val="black"/>
                </a:solidFill>
                <a:latin typeface="HGP明朝B" panose="02020800000000000000" pitchFamily="18" charset="-128"/>
                <a:ea typeface="HGP明朝B" panose="02020800000000000000" pitchFamily="18" charset="-128"/>
              </a:rPr>
              <a:t>においても謝罪することが</a:t>
            </a:r>
            <a:endParaRPr lang="en-US" altLang="ja-JP" sz="3200" dirty="0">
              <a:solidFill>
                <a:prstClr val="black"/>
              </a:solidFill>
              <a:latin typeface="HGP明朝B" panose="02020800000000000000" pitchFamily="18" charset="-128"/>
              <a:ea typeface="HGP明朝B" panose="02020800000000000000" pitchFamily="18" charset="-128"/>
            </a:endParaRPr>
          </a:p>
          <a:p>
            <a:pPr algn="ctr"/>
            <a:r>
              <a:rPr lang="ja-JP" altLang="en-US" sz="4400" dirty="0">
                <a:solidFill>
                  <a:prstClr val="black"/>
                </a:solidFill>
                <a:latin typeface="HGP明朝B" panose="02020800000000000000" pitchFamily="18" charset="-128"/>
                <a:ea typeface="HGP明朝B" panose="02020800000000000000" pitchFamily="18" charset="-128"/>
              </a:rPr>
              <a:t>最善の策なのかを明らかにする</a:t>
            </a:r>
            <a:endParaRPr lang="ja-JP" altLang="en-US" sz="3200" dirty="0">
              <a:solidFill>
                <a:prstClr val="black"/>
              </a:solidFill>
              <a:latin typeface="HGP明朝B" panose="02020800000000000000" pitchFamily="18" charset="-128"/>
              <a:ea typeface="HGP明朝B" panose="02020800000000000000" pitchFamily="18" charset="-128"/>
            </a:endParaRPr>
          </a:p>
        </p:txBody>
      </p:sp>
      <p:sp>
        <p:nvSpPr>
          <p:cNvPr id="3" name="スライド番号プレースホルダー 2"/>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31</a:t>
            </a:fld>
            <a:endParaRPr lang="ja-JP" altLang="en-US">
              <a:solidFill>
                <a:prstClr val="black">
                  <a:tint val="75000"/>
                </a:prstClr>
              </a:solidFill>
            </a:endParaRPr>
          </a:p>
        </p:txBody>
      </p:sp>
    </p:spTree>
    <p:extLst>
      <p:ext uri="{BB962C8B-B14F-4D97-AF65-F5344CB8AC3E}">
        <p14:creationId xmlns:p14="http://schemas.microsoft.com/office/powerpoint/2010/main" val="26069371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32</a:t>
            </a:fld>
            <a:endParaRPr kumimoji="1" lang="ja-JP" altLang="en-US"/>
          </a:p>
        </p:txBody>
      </p:sp>
      <p:graphicFrame>
        <p:nvGraphicFramePr>
          <p:cNvPr id="4" name="図表 7"/>
          <p:cNvGraphicFramePr/>
          <p:nvPr>
            <p:extLst>
              <p:ext uri="{D42A27DB-BD31-4B8C-83A1-F6EECF244321}">
                <p14:modId xmlns:p14="http://schemas.microsoft.com/office/powerpoint/2010/main" val="3730802027"/>
              </p:ext>
            </p:extLst>
          </p:nvPr>
        </p:nvGraphicFramePr>
        <p:xfrm>
          <a:off x="2674231" y="1469857"/>
          <a:ext cx="9778181" cy="4825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p:cNvSpPr txBox="1"/>
          <p:nvPr/>
        </p:nvSpPr>
        <p:spPr>
          <a:xfrm>
            <a:off x="631252" y="1115914"/>
            <a:ext cx="5739581" cy="1938992"/>
          </a:xfrm>
          <a:prstGeom prst="rect">
            <a:avLst/>
          </a:prstGeom>
          <a:noFill/>
        </p:spPr>
        <p:txBody>
          <a:bodyPr wrap="square" rtlCol="0">
            <a:spAutoFit/>
          </a:bodyPr>
          <a:lstStyle/>
          <a:p>
            <a:r>
              <a:rPr kumimoji="1" lang="ja-JP" altLang="en-US" sz="4000" dirty="0">
                <a:latin typeface="HGP明朝B" panose="02020800000000000000" pitchFamily="18" charset="-128"/>
                <a:ea typeface="HGP明朝B" panose="02020800000000000000" pitchFamily="18" charset="-128"/>
              </a:rPr>
              <a:t>釈明モデル</a:t>
            </a:r>
          </a:p>
          <a:p>
            <a:endParaRPr lang="en-US" altLang="ja-JP" sz="2000" dirty="0"/>
          </a:p>
          <a:p>
            <a:r>
              <a:rPr lang="ja-JP" altLang="en-US" sz="2000" dirty="0">
                <a:latin typeface="HGP明朝B" panose="02020800000000000000" pitchFamily="18" charset="-128"/>
                <a:ea typeface="HGP明朝B" panose="02020800000000000000" pitchFamily="18" charset="-128"/>
              </a:rPr>
              <a:t>釈明とは・・・</a:t>
            </a:r>
            <a:endParaRPr lang="en-US" altLang="ja-JP" sz="2000" dirty="0">
              <a:latin typeface="HGP明朝B" panose="02020800000000000000" pitchFamily="18" charset="-128"/>
              <a:ea typeface="HGP明朝B" panose="02020800000000000000" pitchFamily="18" charset="-128"/>
            </a:endParaRPr>
          </a:p>
          <a:p>
            <a:r>
              <a:rPr lang="ja-JP" altLang="en-US" sz="2000" dirty="0">
                <a:latin typeface="HGP明朝B" panose="02020800000000000000" pitchFamily="18" charset="-128"/>
                <a:ea typeface="HGP明朝B" panose="02020800000000000000" pitchFamily="18" charset="-128"/>
              </a:rPr>
              <a:t>負事象との関連が社会的に問われるような状況で、個人が試みる公的な言語的説明</a:t>
            </a:r>
          </a:p>
        </p:txBody>
      </p:sp>
      <p:sp>
        <p:nvSpPr>
          <p:cNvPr id="2" name="正方形/長方形 1"/>
          <p:cNvSpPr/>
          <p:nvPr/>
        </p:nvSpPr>
        <p:spPr>
          <a:xfrm>
            <a:off x="228322" y="196334"/>
            <a:ext cx="1620957" cy="523220"/>
          </a:xfrm>
          <a:prstGeom prst="rect">
            <a:avLst/>
          </a:prstGeom>
        </p:spPr>
        <p:txBody>
          <a:bodyPr wrap="none">
            <a:spAutoFit/>
          </a:bodyPr>
          <a:lstStyle/>
          <a:p>
            <a:r>
              <a:rPr lang="ja-JP" altLang="en-US" sz="2800" dirty="0">
                <a:latin typeface="HGP明朝B" panose="02020800000000000000" pitchFamily="18" charset="-128"/>
                <a:ea typeface="HGP明朝B" panose="02020800000000000000" pitchFamily="18" charset="-128"/>
              </a:rPr>
              <a:t>仮説導出</a:t>
            </a:r>
          </a:p>
        </p:txBody>
      </p:sp>
      <p:pic>
        <p:nvPicPr>
          <p:cNvPr id="7" name="図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8800" y="2923087"/>
            <a:ext cx="3489962" cy="4033520"/>
          </a:xfrm>
          <a:prstGeom prst="rect">
            <a:avLst/>
          </a:prstGeom>
        </p:spPr>
      </p:pic>
      <p:sp>
        <p:nvSpPr>
          <p:cNvPr id="8" name="正方形/長方形 7"/>
          <p:cNvSpPr/>
          <p:nvPr/>
        </p:nvSpPr>
        <p:spPr>
          <a:xfrm>
            <a:off x="1771873" y="3054906"/>
            <a:ext cx="3454792" cy="369332"/>
          </a:xfrm>
          <a:prstGeom prst="rect">
            <a:avLst/>
          </a:prstGeom>
        </p:spPr>
        <p:txBody>
          <a:bodyPr wrap="none">
            <a:spAutoFit/>
          </a:bodyPr>
          <a:lstStyle/>
          <a:p>
            <a:r>
              <a:rPr lang="ja-JP" altLang="en-US" dirty="0">
                <a:latin typeface="HGP明朝B" panose="02020800000000000000" pitchFamily="18" charset="-128"/>
                <a:ea typeface="HGP明朝B" panose="02020800000000000000" pitchFamily="18" charset="-128"/>
              </a:rPr>
              <a:t>大渕憲一氏　</a:t>
            </a:r>
            <a:r>
              <a:rPr lang="en-US" altLang="ja-JP" dirty="0">
                <a:latin typeface="HGP明朝B" panose="02020800000000000000" pitchFamily="18" charset="-128"/>
                <a:ea typeface="HGP明朝B" panose="02020800000000000000" pitchFamily="18" charset="-128"/>
              </a:rPr>
              <a:t>『</a:t>
            </a:r>
            <a:r>
              <a:rPr lang="ja-JP" altLang="en-US" dirty="0">
                <a:latin typeface="HGP明朝B" panose="02020800000000000000" pitchFamily="18" charset="-128"/>
                <a:ea typeface="HGP明朝B" panose="02020800000000000000" pitchFamily="18" charset="-128"/>
              </a:rPr>
              <a:t>謝罪の研究</a:t>
            </a:r>
            <a:r>
              <a:rPr lang="en-US" altLang="ja-JP" dirty="0">
                <a:latin typeface="HGP明朝B" panose="02020800000000000000" pitchFamily="18" charset="-128"/>
                <a:ea typeface="HGP明朝B" panose="02020800000000000000" pitchFamily="18" charset="-128"/>
              </a:rPr>
              <a:t>』</a:t>
            </a:r>
            <a:r>
              <a:rPr lang="ja-JP" altLang="en-US" dirty="0">
                <a:latin typeface="HGP明朝B" panose="02020800000000000000" pitchFamily="18" charset="-128"/>
                <a:ea typeface="HGP明朝B" panose="02020800000000000000" pitchFamily="18" charset="-128"/>
              </a:rPr>
              <a:t>　</a:t>
            </a:r>
            <a:r>
              <a:rPr lang="en-US" altLang="ja-JP" dirty="0">
                <a:latin typeface="HGP明朝B" panose="02020800000000000000" pitchFamily="18" charset="-128"/>
                <a:ea typeface="HGP明朝B" panose="02020800000000000000" pitchFamily="18" charset="-128"/>
              </a:rPr>
              <a:t>2014</a:t>
            </a:r>
            <a:endParaRPr lang="ja-JP" altLang="en-US"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41650437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0" y="203542"/>
            <a:ext cx="10515600" cy="1325563"/>
          </a:xfrm>
        </p:spPr>
        <p:txBody>
          <a:bodyPr/>
          <a:lstStyle/>
          <a:p>
            <a:r>
              <a:rPr lang="ja-JP" altLang="en-US" dirty="0">
                <a:latin typeface="HGP明朝B" panose="02020800000000000000" pitchFamily="18" charset="-128"/>
                <a:ea typeface="HGP明朝B" panose="02020800000000000000" pitchFamily="18" charset="-128"/>
              </a:rPr>
              <a:t>謝罪について</a:t>
            </a:r>
            <a:endParaRPr kumimoji="1" lang="ja-JP" altLang="en-US" dirty="0">
              <a:latin typeface="HGP明朝B" panose="02020800000000000000" pitchFamily="18" charset="-128"/>
              <a:ea typeface="HGP明朝B" panose="02020800000000000000" pitchFamily="18" charset="-128"/>
            </a:endParaRPr>
          </a:p>
        </p:txBody>
      </p:sp>
      <p:sp>
        <p:nvSpPr>
          <p:cNvPr id="8" name="スライド番号プレースホルダー 7"/>
          <p:cNvSpPr>
            <a:spLocks noGrp="1"/>
          </p:cNvSpPr>
          <p:nvPr>
            <p:ph type="sldNum" sz="quarter" idx="12"/>
          </p:nvPr>
        </p:nvSpPr>
        <p:spPr/>
        <p:txBody>
          <a:bodyPr/>
          <a:lstStyle/>
          <a:p>
            <a:fld id="{AFBD6CD3-B33C-420D-8F05-F91DE2D9C373}" type="slidenum">
              <a:rPr kumimoji="1" lang="ja-JP" altLang="en-US" smtClean="0"/>
              <a:t>33</a:t>
            </a:fld>
            <a:endParaRPr kumimoji="1" lang="ja-JP" altLang="en-US"/>
          </a:p>
        </p:txBody>
      </p:sp>
      <p:sp>
        <p:nvSpPr>
          <p:cNvPr id="5" name="正方形/長方形 4"/>
          <p:cNvSpPr/>
          <p:nvPr/>
        </p:nvSpPr>
        <p:spPr>
          <a:xfrm>
            <a:off x="55443" y="158356"/>
            <a:ext cx="1620957" cy="523220"/>
          </a:xfrm>
          <a:prstGeom prst="rect">
            <a:avLst/>
          </a:prstGeom>
        </p:spPr>
        <p:txBody>
          <a:bodyPr wrap="none">
            <a:spAutoFit/>
          </a:bodyPr>
          <a:lstStyle/>
          <a:p>
            <a:r>
              <a:rPr lang="ja-JP" altLang="en-US" sz="2800" dirty="0">
                <a:latin typeface="HGP明朝B" panose="02020800000000000000" pitchFamily="18" charset="-128"/>
                <a:ea typeface="HGP明朝B" panose="02020800000000000000" pitchFamily="18" charset="-128"/>
              </a:rPr>
              <a:t>仮説導出</a:t>
            </a:r>
          </a:p>
        </p:txBody>
      </p:sp>
      <p:sp>
        <p:nvSpPr>
          <p:cNvPr id="3" name="テキスト ボックス 2"/>
          <p:cNvSpPr txBox="1"/>
          <p:nvPr/>
        </p:nvSpPr>
        <p:spPr>
          <a:xfrm>
            <a:off x="1935317" y="1695564"/>
            <a:ext cx="9276735" cy="738664"/>
          </a:xfrm>
          <a:prstGeom prst="rect">
            <a:avLst/>
          </a:prstGeom>
          <a:noFill/>
        </p:spPr>
        <p:txBody>
          <a:bodyPr wrap="square" rtlCol="0">
            <a:spAutoFit/>
          </a:bodyPr>
          <a:lstStyle/>
          <a:p>
            <a:r>
              <a:rPr lang="ja-JP" altLang="en-US" sz="2400" dirty="0"/>
              <a:t>・</a:t>
            </a:r>
            <a:r>
              <a:rPr lang="ja-JP" altLang="en-US" sz="2400" dirty="0">
                <a:latin typeface="HGP明朝B" panose="02020800000000000000" pitchFamily="18" charset="-128"/>
                <a:ea typeface="HGP明朝B" panose="02020800000000000000" pitchFamily="18" charset="-128"/>
              </a:rPr>
              <a:t>謝罪は、</a:t>
            </a:r>
            <a:r>
              <a:rPr lang="ja-JP" altLang="en-US" sz="2400" u="sng" dirty="0">
                <a:latin typeface="HGP明朝B" panose="02020800000000000000" pitchFamily="18" charset="-128"/>
                <a:ea typeface="HGP明朝B" panose="02020800000000000000" pitchFamily="18" charset="-128"/>
              </a:rPr>
              <a:t>真正の謝罪</a:t>
            </a:r>
            <a:r>
              <a:rPr lang="ja-JP" altLang="en-US" sz="2400" dirty="0">
                <a:latin typeface="HGP明朝B" panose="02020800000000000000" pitchFamily="18" charset="-128"/>
                <a:ea typeface="HGP明朝B" panose="02020800000000000000" pitchFamily="18" charset="-128"/>
              </a:rPr>
              <a:t>と</a:t>
            </a:r>
            <a:r>
              <a:rPr lang="ja-JP" altLang="en-US" sz="2400" u="sng" dirty="0">
                <a:latin typeface="HGP明朝B" panose="02020800000000000000" pitchFamily="18" charset="-128"/>
                <a:ea typeface="HGP明朝B" panose="02020800000000000000" pitchFamily="18" charset="-128"/>
              </a:rPr>
              <a:t>表面的謝罪</a:t>
            </a:r>
            <a:r>
              <a:rPr lang="ja-JP" altLang="en-US" sz="2400" dirty="0">
                <a:latin typeface="HGP明朝B" panose="02020800000000000000" pitchFamily="18" charset="-128"/>
                <a:ea typeface="HGP明朝B" panose="02020800000000000000" pitchFamily="18" charset="-128"/>
              </a:rPr>
              <a:t>に分けられる。</a:t>
            </a:r>
            <a:endParaRPr lang="en-US" altLang="ja-JP" sz="2400" dirty="0">
              <a:latin typeface="HGP明朝B" panose="02020800000000000000" pitchFamily="18" charset="-128"/>
              <a:ea typeface="HGP明朝B" panose="02020800000000000000" pitchFamily="18" charset="-128"/>
            </a:endParaRPr>
          </a:p>
          <a:p>
            <a:r>
              <a:rPr kumimoji="1" lang="ja-JP" altLang="en-US" dirty="0">
                <a:latin typeface="HGP明朝B" panose="02020800000000000000" pitchFamily="18" charset="-128"/>
                <a:ea typeface="HGP明朝B" panose="02020800000000000000" pitchFamily="18" charset="-128"/>
              </a:rPr>
              <a:t>　　　　　　　　　　　　　　　　　　（大渕憲一氏　</a:t>
            </a:r>
            <a:r>
              <a:rPr kumimoji="1" lang="en-US" altLang="ja-JP" dirty="0">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謝罪の研究</a:t>
            </a:r>
            <a:r>
              <a:rPr kumimoji="1" lang="en-US" altLang="ja-JP" dirty="0">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　</a:t>
            </a:r>
            <a:r>
              <a:rPr lang="en-US" altLang="ja-JP" dirty="0">
                <a:latin typeface="HGP明朝B" panose="02020800000000000000" pitchFamily="18" charset="-128"/>
                <a:ea typeface="HGP明朝B" panose="02020800000000000000" pitchFamily="18" charset="-128"/>
              </a:rPr>
              <a:t>2014</a:t>
            </a:r>
            <a:r>
              <a:rPr kumimoji="1" lang="ja-JP" altLang="en-US" dirty="0">
                <a:latin typeface="HGP明朝B" panose="02020800000000000000" pitchFamily="18" charset="-128"/>
                <a:ea typeface="HGP明朝B" panose="02020800000000000000" pitchFamily="18" charset="-128"/>
              </a:rPr>
              <a:t>）</a:t>
            </a:r>
          </a:p>
        </p:txBody>
      </p:sp>
      <p:sp>
        <p:nvSpPr>
          <p:cNvPr id="4" name="角丸四角形 3"/>
          <p:cNvSpPr/>
          <p:nvPr/>
        </p:nvSpPr>
        <p:spPr>
          <a:xfrm>
            <a:off x="1825523" y="1307947"/>
            <a:ext cx="8406581" cy="1371600"/>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p>
        </p:txBody>
      </p:sp>
      <p:graphicFrame>
        <p:nvGraphicFramePr>
          <p:cNvPr id="7" name="図表 5"/>
          <p:cNvGraphicFramePr/>
          <p:nvPr>
            <p:extLst>
              <p:ext uri="{D42A27DB-BD31-4B8C-83A1-F6EECF244321}">
                <p14:modId xmlns:p14="http://schemas.microsoft.com/office/powerpoint/2010/main" val="3293540089"/>
              </p:ext>
            </p:extLst>
          </p:nvPr>
        </p:nvGraphicFramePr>
        <p:xfrm>
          <a:off x="1825523" y="2846006"/>
          <a:ext cx="8481960" cy="3855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91384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616002"/>
            <a:ext cx="10515600" cy="1325563"/>
          </a:xfrm>
        </p:spPr>
        <p:txBody>
          <a:bodyPr/>
          <a:lstStyle/>
          <a:p>
            <a:r>
              <a:rPr kumimoji="1" lang="ja-JP" altLang="en-US" dirty="0">
                <a:latin typeface="HGP明朝B" panose="02020800000000000000" pitchFamily="18" charset="-128"/>
                <a:ea typeface="HGP明朝B" panose="02020800000000000000" pitchFamily="18" charset="-128"/>
              </a:rPr>
              <a:t>真正の謝罪の場合</a:t>
            </a:r>
          </a:p>
        </p:txBody>
      </p:sp>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34</a:t>
            </a:fld>
            <a:endParaRPr kumimoji="1" lang="ja-JP" altLang="en-US"/>
          </a:p>
        </p:txBody>
      </p:sp>
      <p:graphicFrame>
        <p:nvGraphicFramePr>
          <p:cNvPr id="4" name="図表 5"/>
          <p:cNvGraphicFramePr/>
          <p:nvPr>
            <p:extLst>
              <p:ext uri="{D42A27DB-BD31-4B8C-83A1-F6EECF244321}">
                <p14:modId xmlns:p14="http://schemas.microsoft.com/office/powerpoint/2010/main" val="1953879306"/>
              </p:ext>
            </p:extLst>
          </p:nvPr>
        </p:nvGraphicFramePr>
        <p:xfrm>
          <a:off x="1828959" y="1658476"/>
          <a:ext cx="8481960" cy="3855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正方形/長方形 4"/>
          <p:cNvSpPr/>
          <p:nvPr/>
        </p:nvSpPr>
        <p:spPr>
          <a:xfrm>
            <a:off x="208002" y="182929"/>
            <a:ext cx="1620957" cy="523220"/>
          </a:xfrm>
          <a:prstGeom prst="rect">
            <a:avLst/>
          </a:prstGeom>
        </p:spPr>
        <p:txBody>
          <a:bodyPr wrap="none">
            <a:spAutoFit/>
          </a:bodyPr>
          <a:lstStyle/>
          <a:p>
            <a:r>
              <a:rPr lang="ja-JP" altLang="en-US" sz="2800" dirty="0">
                <a:latin typeface="HGP明朝B" panose="02020800000000000000" pitchFamily="18" charset="-128"/>
                <a:ea typeface="HGP明朝B" panose="02020800000000000000" pitchFamily="18" charset="-128"/>
              </a:rPr>
              <a:t>仮説導出</a:t>
            </a:r>
          </a:p>
        </p:txBody>
      </p:sp>
      <p:sp>
        <p:nvSpPr>
          <p:cNvPr id="6" name="正方形/長方形 5"/>
          <p:cNvSpPr/>
          <p:nvPr/>
        </p:nvSpPr>
        <p:spPr>
          <a:xfrm>
            <a:off x="531224" y="5513815"/>
            <a:ext cx="10929256" cy="707886"/>
          </a:xfrm>
          <a:prstGeom prst="rect">
            <a:avLst/>
          </a:prstGeom>
        </p:spPr>
        <p:txBody>
          <a:bodyPr wrap="square">
            <a:spAutoFit/>
          </a:bodyPr>
          <a:lstStyle/>
          <a:p>
            <a:r>
              <a:rPr lang="ja-JP" altLang="en-US" sz="2000" dirty="0">
                <a:latin typeface="HGP明朝B" panose="02020800000000000000" pitchFamily="18" charset="-128"/>
                <a:ea typeface="HGP明朝B" panose="02020800000000000000" pitchFamily="18" charset="-128"/>
              </a:rPr>
              <a:t>真正の謝罪</a:t>
            </a:r>
            <a:endParaRPr lang="en-US" altLang="ja-JP" sz="2000" dirty="0">
              <a:latin typeface="HGP明朝B" panose="02020800000000000000" pitchFamily="18" charset="-128"/>
              <a:ea typeface="HGP明朝B" panose="02020800000000000000" pitchFamily="18" charset="-128"/>
            </a:endParaRPr>
          </a:p>
          <a:p>
            <a:r>
              <a:rPr lang="ja-JP" altLang="en-US" sz="2000" dirty="0">
                <a:latin typeface="HGP明朝B" panose="02020800000000000000" pitchFamily="18" charset="-128"/>
                <a:ea typeface="HGP明朝B" panose="02020800000000000000" pitchFamily="18" charset="-128"/>
              </a:rPr>
              <a:t>→人に迷惑をかけたことを心から済まないと思い、加害者が自責の念や罪悪感を持って行う謝罪のこと。</a:t>
            </a:r>
            <a:endParaRPr lang="en-US" altLang="ja-JP" sz="2000"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510687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57813" y="249869"/>
            <a:ext cx="10515600" cy="1325563"/>
          </a:xfrm>
        </p:spPr>
        <p:txBody>
          <a:bodyPr/>
          <a:lstStyle/>
          <a:p>
            <a:r>
              <a:rPr kumimoji="1" lang="ja-JP" altLang="en-US" dirty="0">
                <a:latin typeface="HGP明朝B" panose="02020800000000000000" pitchFamily="18" charset="-128"/>
                <a:ea typeface="HGP明朝B" panose="02020800000000000000" pitchFamily="18" charset="-128"/>
              </a:rPr>
              <a:t>桑田佳祐炎上事例</a:t>
            </a:r>
          </a:p>
        </p:txBody>
      </p:sp>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35</a:t>
            </a:fld>
            <a:endParaRPr kumimoji="1" lang="ja-JP" altLang="en-US"/>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441" y="2548631"/>
            <a:ext cx="5794947" cy="3259658"/>
          </a:xfrm>
          <a:prstGeom prst="rect">
            <a:avLst/>
          </a:prstGeom>
        </p:spPr>
      </p:pic>
      <p:sp>
        <p:nvSpPr>
          <p:cNvPr id="6" name="テキスト ボックス 5"/>
          <p:cNvSpPr txBox="1"/>
          <p:nvPr/>
        </p:nvSpPr>
        <p:spPr>
          <a:xfrm>
            <a:off x="757813" y="1252266"/>
            <a:ext cx="9391022" cy="646331"/>
          </a:xfrm>
          <a:prstGeom prst="rect">
            <a:avLst/>
          </a:prstGeom>
          <a:noFill/>
        </p:spPr>
        <p:txBody>
          <a:bodyPr wrap="square" rtlCol="0">
            <a:spAutoFit/>
          </a:bodyPr>
          <a:lstStyle/>
          <a:p>
            <a:r>
              <a:rPr kumimoji="1" lang="ja-JP" altLang="en-US" dirty="0">
                <a:latin typeface="HGP明朝B" panose="02020800000000000000" pitchFamily="18" charset="-128"/>
                <a:ea typeface="HGP明朝B" panose="02020800000000000000" pitchFamily="18" charset="-128"/>
              </a:rPr>
              <a:t>桑田佳祐自身のライブで紫綬褒章を片手にファンに感謝を伝えるパフォーマンスや、国旗やデモなどの演出が、「褒章の扱いが雑だ」「天皇陛下に対する不敬」「反日行為」と批判された。</a:t>
            </a:r>
          </a:p>
        </p:txBody>
      </p:sp>
      <p:pic>
        <p:nvPicPr>
          <p:cNvPr id="8" name="図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577866" y="2048531"/>
            <a:ext cx="4246338" cy="4672943"/>
          </a:xfrm>
          <a:prstGeom prst="rect">
            <a:avLst/>
          </a:prstGeom>
          <a:ln>
            <a:noFill/>
          </a:ln>
          <a:effectLst>
            <a:outerShdw blurRad="190500" algn="tl" rotWithShape="0">
              <a:srgbClr val="000000">
                <a:alpha val="70000"/>
              </a:srgbClr>
            </a:outerShdw>
          </a:effectLst>
        </p:spPr>
      </p:pic>
      <p:sp>
        <p:nvSpPr>
          <p:cNvPr id="4" name="正方形/長方形 3"/>
          <p:cNvSpPr/>
          <p:nvPr/>
        </p:nvSpPr>
        <p:spPr>
          <a:xfrm>
            <a:off x="132695" y="66989"/>
            <a:ext cx="1620957" cy="523220"/>
          </a:xfrm>
          <a:prstGeom prst="rect">
            <a:avLst/>
          </a:prstGeom>
        </p:spPr>
        <p:txBody>
          <a:bodyPr wrap="none">
            <a:spAutoFit/>
          </a:bodyPr>
          <a:lstStyle/>
          <a:p>
            <a:r>
              <a:rPr lang="ja-JP" altLang="en-US" sz="2800" dirty="0">
                <a:latin typeface="HGP明朝B" panose="02020800000000000000" pitchFamily="18" charset="-128"/>
                <a:ea typeface="HGP明朝B" panose="02020800000000000000" pitchFamily="18" charset="-128"/>
              </a:rPr>
              <a:t>仮説導出</a:t>
            </a:r>
          </a:p>
        </p:txBody>
      </p:sp>
    </p:spTree>
    <p:extLst>
      <p:ext uri="{BB962C8B-B14F-4D97-AF65-F5344CB8AC3E}">
        <p14:creationId xmlns:p14="http://schemas.microsoft.com/office/powerpoint/2010/main" val="27139441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BD6CD3-B33C-420D-8F05-F91DE2D9C373}" type="slidenum">
              <a:rPr kumimoji="1" lang="ja-JP" altLang="en-US" smtClean="0"/>
              <a:t>36</a:t>
            </a:fld>
            <a:endParaRPr kumimoji="1" lang="ja-JP" altLang="en-US"/>
          </a:p>
        </p:txBody>
      </p:sp>
      <p:sp>
        <p:nvSpPr>
          <p:cNvPr id="9" name="テキスト ボックス 9"/>
          <p:cNvSpPr txBox="1"/>
          <p:nvPr/>
        </p:nvSpPr>
        <p:spPr>
          <a:xfrm>
            <a:off x="729272" y="564638"/>
            <a:ext cx="3854246" cy="646331"/>
          </a:xfrm>
          <a:prstGeom prst="rect">
            <a:avLst/>
          </a:prstGeom>
          <a:noFill/>
        </p:spPr>
        <p:txBody>
          <a:bodyPr wrap="square" rtlCol="0">
            <a:spAutoFit/>
          </a:bodyPr>
          <a:lstStyle/>
          <a:p>
            <a:r>
              <a:rPr lang="ja-JP" altLang="en-US" sz="3600" dirty="0">
                <a:latin typeface="HGP明朝B" panose="02020800000000000000" pitchFamily="18" charset="-128"/>
                <a:ea typeface="HGP明朝B" panose="02020800000000000000" pitchFamily="18" charset="-128"/>
              </a:rPr>
              <a:t>ネットの反応は・・・</a:t>
            </a:r>
            <a:endParaRPr kumimoji="1" lang="ja-JP" altLang="en-US" sz="3600" dirty="0">
              <a:latin typeface="HGP明朝B" panose="02020800000000000000" pitchFamily="18" charset="-128"/>
              <a:ea typeface="HGP明朝B" panose="02020800000000000000" pitchFamily="18" charset="-128"/>
            </a:endParaRPr>
          </a:p>
        </p:txBody>
      </p:sp>
      <p:grpSp>
        <p:nvGrpSpPr>
          <p:cNvPr id="11" name="グループ化 11"/>
          <p:cNvGrpSpPr/>
          <p:nvPr/>
        </p:nvGrpSpPr>
        <p:grpSpPr>
          <a:xfrm>
            <a:off x="214637" y="3377988"/>
            <a:ext cx="5262422" cy="1217750"/>
            <a:chOff x="144969" y="2849265"/>
            <a:chExt cx="5262422" cy="1217750"/>
          </a:xfrm>
        </p:grpSpPr>
        <p:pic>
          <p:nvPicPr>
            <p:cNvPr id="3" name="図 1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44969" y="2849265"/>
              <a:ext cx="5262422" cy="1217750"/>
            </a:xfrm>
            <a:prstGeom prst="rect">
              <a:avLst/>
            </a:prstGeom>
            <a:ln>
              <a:noFill/>
            </a:ln>
            <a:effectLst>
              <a:outerShdw blurRad="190500" algn="tl" rotWithShape="0">
                <a:srgbClr val="000000">
                  <a:alpha val="70000"/>
                </a:srgbClr>
              </a:outerShdw>
            </a:effectLst>
          </p:spPr>
        </p:pic>
        <p:sp>
          <p:nvSpPr>
            <p:cNvPr id="10" name="正方形/長方形 9"/>
            <p:cNvSpPr/>
            <p:nvPr/>
          </p:nvSpPr>
          <p:spPr>
            <a:xfrm>
              <a:off x="835742" y="2935618"/>
              <a:ext cx="1455174" cy="1790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9"/>
          <p:cNvGrpSpPr/>
          <p:nvPr/>
        </p:nvGrpSpPr>
        <p:grpSpPr>
          <a:xfrm>
            <a:off x="5598980" y="2102858"/>
            <a:ext cx="5262421" cy="1101775"/>
            <a:chOff x="5407391" y="1833843"/>
            <a:chExt cx="5262421" cy="1101775"/>
          </a:xfrm>
        </p:grpSpPr>
        <p:pic>
          <p:nvPicPr>
            <p:cNvPr id="4" name="図 20"/>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407391" y="1833843"/>
              <a:ext cx="5262421" cy="1101775"/>
            </a:xfrm>
            <a:prstGeom prst="rect">
              <a:avLst/>
            </a:prstGeom>
            <a:ln>
              <a:noFill/>
            </a:ln>
            <a:effectLst>
              <a:outerShdw blurRad="190500" algn="tl" rotWithShape="0">
                <a:srgbClr val="000000">
                  <a:alpha val="70000"/>
                </a:srgbClr>
              </a:outerShdw>
            </a:effectLst>
          </p:spPr>
        </p:pic>
        <p:sp>
          <p:nvSpPr>
            <p:cNvPr id="12" name="正方形/長方形 11"/>
            <p:cNvSpPr/>
            <p:nvPr/>
          </p:nvSpPr>
          <p:spPr>
            <a:xfrm>
              <a:off x="6081252" y="1888052"/>
              <a:ext cx="1607574" cy="2014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24"/>
          <p:cNvGrpSpPr/>
          <p:nvPr/>
        </p:nvGrpSpPr>
        <p:grpSpPr>
          <a:xfrm>
            <a:off x="6368489" y="3412282"/>
            <a:ext cx="5262421" cy="869823"/>
            <a:chOff x="6185609" y="3309245"/>
            <a:chExt cx="5262421" cy="869823"/>
          </a:xfrm>
        </p:grpSpPr>
        <p:pic>
          <p:nvPicPr>
            <p:cNvPr id="6" name="図 2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185609" y="3309245"/>
              <a:ext cx="5262421" cy="869823"/>
            </a:xfrm>
            <a:prstGeom prst="rect">
              <a:avLst/>
            </a:prstGeom>
            <a:ln>
              <a:noFill/>
            </a:ln>
            <a:effectLst>
              <a:outerShdw blurRad="190500" algn="tl" rotWithShape="0">
                <a:srgbClr val="000000">
                  <a:alpha val="70000"/>
                </a:srgbClr>
              </a:outerShdw>
            </a:effectLst>
          </p:spPr>
        </p:pic>
        <p:sp>
          <p:nvSpPr>
            <p:cNvPr id="14" name="正方形/長方形 13"/>
            <p:cNvSpPr/>
            <p:nvPr/>
          </p:nvSpPr>
          <p:spPr>
            <a:xfrm>
              <a:off x="6794091" y="3384198"/>
              <a:ext cx="2703870" cy="2110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28"/>
          <p:cNvGrpSpPr/>
          <p:nvPr/>
        </p:nvGrpSpPr>
        <p:grpSpPr>
          <a:xfrm>
            <a:off x="6091379" y="564638"/>
            <a:ext cx="5262421" cy="1322556"/>
            <a:chOff x="5494375" y="107365"/>
            <a:chExt cx="5262421" cy="1322556"/>
          </a:xfrm>
        </p:grpSpPr>
        <p:pic>
          <p:nvPicPr>
            <p:cNvPr id="5" name="図 29"/>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494375" y="107365"/>
              <a:ext cx="5262421" cy="1322556"/>
            </a:xfrm>
            <a:prstGeom prst="rect">
              <a:avLst/>
            </a:prstGeom>
            <a:ln>
              <a:noFill/>
            </a:ln>
            <a:effectLst>
              <a:outerShdw blurRad="190500" algn="tl" rotWithShape="0">
                <a:srgbClr val="000000">
                  <a:alpha val="70000"/>
                </a:srgbClr>
              </a:outerShdw>
            </a:effectLst>
          </p:spPr>
        </p:pic>
        <p:sp>
          <p:nvSpPr>
            <p:cNvPr id="16" name="正方形/長方形 15"/>
            <p:cNvSpPr/>
            <p:nvPr/>
          </p:nvSpPr>
          <p:spPr>
            <a:xfrm>
              <a:off x="6185609" y="194241"/>
              <a:ext cx="1607574" cy="2014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32"/>
          <p:cNvGrpSpPr/>
          <p:nvPr/>
        </p:nvGrpSpPr>
        <p:grpSpPr>
          <a:xfrm>
            <a:off x="606057" y="1751390"/>
            <a:ext cx="4479582" cy="971301"/>
            <a:chOff x="1014793" y="1174259"/>
            <a:chExt cx="4479582" cy="971301"/>
          </a:xfrm>
        </p:grpSpPr>
        <p:pic>
          <p:nvPicPr>
            <p:cNvPr id="7" name="図 33"/>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014793" y="1174259"/>
              <a:ext cx="4479582" cy="971301"/>
            </a:xfrm>
            <a:prstGeom prst="rect">
              <a:avLst/>
            </a:prstGeom>
            <a:ln>
              <a:noFill/>
            </a:ln>
            <a:effectLst>
              <a:outerShdw blurRad="190500" algn="tl" rotWithShape="0">
                <a:srgbClr val="000000">
                  <a:alpha val="70000"/>
                </a:srgbClr>
              </a:outerShdw>
            </a:effectLst>
          </p:spPr>
        </p:pic>
        <p:sp>
          <p:nvSpPr>
            <p:cNvPr id="18" name="正方形/長方形 17"/>
            <p:cNvSpPr/>
            <p:nvPr/>
          </p:nvSpPr>
          <p:spPr>
            <a:xfrm>
              <a:off x="3834581" y="1184795"/>
              <a:ext cx="1649962" cy="2014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37"/>
          <p:cNvGrpSpPr/>
          <p:nvPr/>
        </p:nvGrpSpPr>
        <p:grpSpPr>
          <a:xfrm>
            <a:off x="3747597" y="4515227"/>
            <a:ext cx="5610349" cy="1841123"/>
            <a:chOff x="3145856" y="4291121"/>
            <a:chExt cx="5610349" cy="1841123"/>
          </a:xfrm>
        </p:grpSpPr>
        <p:pic>
          <p:nvPicPr>
            <p:cNvPr id="8" name="図 38"/>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145856" y="4291121"/>
              <a:ext cx="5610349" cy="1841123"/>
            </a:xfrm>
            <a:prstGeom prst="rect">
              <a:avLst/>
            </a:prstGeom>
            <a:ln>
              <a:noFill/>
            </a:ln>
            <a:effectLst>
              <a:outerShdw blurRad="190500" algn="tl" rotWithShape="0">
                <a:srgbClr val="000000">
                  <a:alpha val="70000"/>
                </a:srgbClr>
              </a:outerShdw>
            </a:effectLst>
          </p:spPr>
        </p:pic>
        <p:sp>
          <p:nvSpPr>
            <p:cNvPr id="21" name="正方形/長方形 20"/>
            <p:cNvSpPr/>
            <p:nvPr/>
          </p:nvSpPr>
          <p:spPr>
            <a:xfrm>
              <a:off x="6885039" y="4419187"/>
              <a:ext cx="1871166" cy="187196"/>
            </a:xfrm>
            <a:prstGeom prst="rect">
              <a:avLst/>
            </a:prstGeom>
            <a:solidFill>
              <a:srgbClr val="EFEF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6058791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37</a:t>
            </a:fld>
            <a:endParaRPr lang="ja-JP" altLang="en-US">
              <a:solidFill>
                <a:prstClr val="black">
                  <a:tint val="75000"/>
                </a:prstClr>
              </a:solidFill>
            </a:endParaRPr>
          </a:p>
        </p:txBody>
      </p:sp>
      <p:grpSp>
        <p:nvGrpSpPr>
          <p:cNvPr id="3" name="グループ化 2"/>
          <p:cNvGrpSpPr/>
          <p:nvPr/>
        </p:nvGrpSpPr>
        <p:grpSpPr>
          <a:xfrm>
            <a:off x="2148217" y="466309"/>
            <a:ext cx="8764919" cy="5890041"/>
            <a:chOff x="1536229" y="683323"/>
            <a:chExt cx="8764919" cy="5890041"/>
          </a:xfrm>
        </p:grpSpPr>
        <p:grpSp>
          <p:nvGrpSpPr>
            <p:cNvPr id="4" name="グループ化 6"/>
            <p:cNvGrpSpPr/>
            <p:nvPr/>
          </p:nvGrpSpPr>
          <p:grpSpPr>
            <a:xfrm>
              <a:off x="1536229" y="1887697"/>
              <a:ext cx="8764919" cy="4685667"/>
              <a:chOff x="2218768" y="1397702"/>
              <a:chExt cx="7999818" cy="4685667"/>
            </a:xfrm>
          </p:grpSpPr>
          <p:pic>
            <p:nvPicPr>
              <p:cNvPr id="6"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8768" y="3847633"/>
                <a:ext cx="2209800" cy="2209800"/>
              </a:xfrm>
              <a:prstGeom prst="rect">
                <a:avLst/>
              </a:prstGeom>
            </p:spPr>
          </p:pic>
          <p:pic>
            <p:nvPicPr>
              <p:cNvPr id="7"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2571" y="3908453"/>
                <a:ext cx="2174916" cy="2174916"/>
              </a:xfrm>
              <a:prstGeom prst="rect">
                <a:avLst/>
              </a:prstGeom>
            </p:spPr>
          </p:pic>
          <p:sp>
            <p:nvSpPr>
              <p:cNvPr id="8" name="左矢印 10"/>
              <p:cNvSpPr/>
              <p:nvPr/>
            </p:nvSpPr>
            <p:spPr>
              <a:xfrm rot="3344063">
                <a:off x="6264139" y="2769116"/>
                <a:ext cx="2192921" cy="427704"/>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9" name="左矢印 11"/>
              <p:cNvSpPr/>
              <p:nvPr/>
            </p:nvSpPr>
            <p:spPr>
              <a:xfrm rot="7571549">
                <a:off x="2386669" y="2496713"/>
                <a:ext cx="2625726" cy="4277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左矢印 13"/>
              <p:cNvSpPr/>
              <p:nvPr/>
            </p:nvSpPr>
            <p:spPr>
              <a:xfrm rot="18327564">
                <a:off x="3265414" y="2950486"/>
                <a:ext cx="2145900" cy="4277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5"/>
              <p:cNvSpPr txBox="1"/>
              <p:nvPr/>
            </p:nvSpPr>
            <p:spPr>
              <a:xfrm>
                <a:off x="4428568" y="3478923"/>
                <a:ext cx="737522" cy="368710"/>
              </a:xfrm>
              <a:prstGeom prst="rect">
                <a:avLst/>
              </a:prstGeom>
              <a:noFill/>
            </p:spPr>
            <p:txBody>
              <a:bodyPr wrap="square" rtlCol="0">
                <a:spAutoFit/>
              </a:bodyPr>
              <a:lstStyle/>
              <a:p>
                <a:r>
                  <a:rPr kumimoji="1" lang="ja-JP" altLang="en-US" b="1" dirty="0">
                    <a:latin typeface="HGP明朝B" panose="02020800000000000000" pitchFamily="18" charset="-128"/>
                    <a:ea typeface="HGP明朝B" panose="02020800000000000000" pitchFamily="18" charset="-128"/>
                  </a:rPr>
                  <a:t>謝罪</a:t>
                </a:r>
              </a:p>
            </p:txBody>
          </p:sp>
          <p:sp>
            <p:nvSpPr>
              <p:cNvPr id="12" name="テキスト ボックス 16"/>
              <p:cNvSpPr txBox="1"/>
              <p:nvPr/>
            </p:nvSpPr>
            <p:spPr>
              <a:xfrm>
                <a:off x="2522851" y="2525899"/>
                <a:ext cx="987786" cy="369332"/>
              </a:xfrm>
              <a:prstGeom prst="rect">
                <a:avLst/>
              </a:prstGeom>
              <a:noFill/>
            </p:spPr>
            <p:txBody>
              <a:bodyPr wrap="square" rtlCol="0">
                <a:spAutoFit/>
              </a:bodyPr>
              <a:lstStyle/>
              <a:p>
                <a:r>
                  <a:rPr kumimoji="1" lang="en-US" altLang="ja-JP" b="1" dirty="0">
                    <a:latin typeface="HGP明朝B" panose="02020800000000000000" pitchFamily="18" charset="-128"/>
                    <a:ea typeface="HGP明朝B" panose="02020800000000000000" pitchFamily="18" charset="-128"/>
                  </a:rPr>
                  <a:t>CM</a:t>
                </a:r>
                <a:r>
                  <a:rPr kumimoji="1" lang="ja-JP" altLang="en-US" b="1" dirty="0">
                    <a:latin typeface="HGP明朝B" panose="02020800000000000000" pitchFamily="18" charset="-128"/>
                    <a:ea typeface="HGP明朝B" panose="02020800000000000000" pitchFamily="18" charset="-128"/>
                  </a:rPr>
                  <a:t>批判</a:t>
                </a:r>
              </a:p>
            </p:txBody>
          </p:sp>
          <p:sp>
            <p:nvSpPr>
              <p:cNvPr id="13" name="テキスト ボックス 22"/>
              <p:cNvSpPr txBox="1"/>
              <p:nvPr/>
            </p:nvSpPr>
            <p:spPr>
              <a:xfrm>
                <a:off x="7563876" y="2613636"/>
                <a:ext cx="2654710" cy="369332"/>
              </a:xfrm>
              <a:prstGeom prst="rect">
                <a:avLst/>
              </a:prstGeom>
              <a:noFill/>
            </p:spPr>
            <p:txBody>
              <a:bodyPr wrap="square" rtlCol="0">
                <a:spAutoFit/>
              </a:bodyPr>
              <a:lstStyle/>
              <a:p>
                <a:r>
                  <a:rPr lang="ja-JP" altLang="en-US" b="1" dirty="0">
                    <a:latin typeface="HGP明朝B" panose="02020800000000000000" pitchFamily="18" charset="-128"/>
                    <a:ea typeface="HGP明朝B" panose="02020800000000000000" pitchFamily="18" charset="-128"/>
                  </a:rPr>
                  <a:t>謝罪したことに対し批判</a:t>
                </a:r>
                <a:endParaRPr kumimoji="1" lang="ja-JP" altLang="en-US" b="1" dirty="0">
                  <a:latin typeface="HGP明朝B" panose="02020800000000000000" pitchFamily="18" charset="-128"/>
                  <a:ea typeface="HGP明朝B" panose="02020800000000000000" pitchFamily="18" charset="-128"/>
                </a:endParaRPr>
              </a:p>
            </p:txBody>
          </p:sp>
        </p:grpSp>
        <p:pic>
          <p:nvPicPr>
            <p:cNvPr id="5" name="Picture 2" descr="「ビル　イラスト」の画像検索結果"/>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2409" y="683323"/>
              <a:ext cx="2210286" cy="2081164"/>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テキスト ボックス 13"/>
          <p:cNvSpPr txBox="1"/>
          <p:nvPr/>
        </p:nvSpPr>
        <p:spPr>
          <a:xfrm>
            <a:off x="354530" y="435127"/>
            <a:ext cx="4284616" cy="707886"/>
          </a:xfrm>
          <a:prstGeom prst="rect">
            <a:avLst/>
          </a:prstGeom>
          <a:noFill/>
        </p:spPr>
        <p:txBody>
          <a:bodyPr wrap="square" rtlCol="0">
            <a:spAutoFit/>
          </a:bodyPr>
          <a:lstStyle/>
          <a:p>
            <a:r>
              <a:rPr kumimoji="1" lang="ja-JP" altLang="en-US" sz="4000" dirty="0">
                <a:latin typeface="HGP明朝B" panose="02020800000000000000" pitchFamily="18" charset="-128"/>
                <a:ea typeface="HGP明朝B" panose="02020800000000000000" pitchFamily="18" charset="-128"/>
              </a:rPr>
              <a:t>炎上参加者関係図</a:t>
            </a:r>
          </a:p>
        </p:txBody>
      </p:sp>
    </p:spTree>
    <p:extLst>
      <p:ext uri="{BB962C8B-B14F-4D97-AF65-F5344CB8AC3E}">
        <p14:creationId xmlns:p14="http://schemas.microsoft.com/office/powerpoint/2010/main" val="40931935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12896" y="260875"/>
            <a:ext cx="7297270" cy="523220"/>
          </a:xfrm>
          <a:prstGeom prst="rect">
            <a:avLst/>
          </a:prstGeom>
          <a:noFill/>
        </p:spPr>
        <p:txBody>
          <a:bodyPr wrap="square" rtlCol="0">
            <a:spAutoFit/>
          </a:bodyPr>
          <a:lstStyle/>
          <a:p>
            <a:r>
              <a:rPr lang="ja-JP" altLang="en-US" sz="2800" dirty="0">
                <a:latin typeface="HGP明朝B" panose="02020800000000000000" pitchFamily="18" charset="-128"/>
                <a:ea typeface="HGP明朝B" panose="02020800000000000000" pitchFamily="18" charset="-128"/>
              </a:rPr>
              <a:t>促されて謝罪してしまう人は</a:t>
            </a:r>
            <a:r>
              <a:rPr lang="ja-JP" altLang="en-US" sz="2800" dirty="0" err="1">
                <a:latin typeface="HGP明朝B" panose="02020800000000000000" pitchFamily="18" charset="-128"/>
                <a:ea typeface="HGP明朝B" panose="02020800000000000000" pitchFamily="18" charset="-128"/>
              </a:rPr>
              <a:t>、、、</a:t>
            </a:r>
            <a:endParaRPr kumimoji="1" lang="en-US" altLang="ja-JP" sz="3600" dirty="0">
              <a:latin typeface="HGP明朝B" panose="02020800000000000000" pitchFamily="18" charset="-128"/>
              <a:ea typeface="HGP明朝B" panose="02020800000000000000" pitchFamily="18" charset="-128"/>
            </a:endParaRPr>
          </a:p>
        </p:txBody>
      </p:sp>
      <p:sp>
        <p:nvSpPr>
          <p:cNvPr id="4" name="テキスト ボックス 3"/>
          <p:cNvSpPr txBox="1"/>
          <p:nvPr/>
        </p:nvSpPr>
        <p:spPr>
          <a:xfrm>
            <a:off x="1268300" y="1058066"/>
            <a:ext cx="9498021" cy="4462760"/>
          </a:xfrm>
          <a:prstGeom prst="rect">
            <a:avLst/>
          </a:prstGeom>
          <a:noFill/>
        </p:spPr>
        <p:txBody>
          <a:bodyPr wrap="square" rtlCol="0">
            <a:spAutoFit/>
          </a:bodyPr>
          <a:lstStyle/>
          <a:p>
            <a:r>
              <a:rPr lang="ja-JP" altLang="en-US" sz="2800" dirty="0">
                <a:latin typeface="HGP明朝B" panose="02020800000000000000" pitchFamily="18" charset="-128"/>
                <a:ea typeface="HGP明朝B" panose="02020800000000000000" pitchFamily="18" charset="-128"/>
              </a:rPr>
              <a:t>□他人からの批判を過度に恐れている</a:t>
            </a:r>
            <a:endParaRPr kumimoji="1" lang="en-US" altLang="ja-JP" sz="3200" dirty="0">
              <a:latin typeface="HGP明朝B" panose="02020800000000000000" pitchFamily="18" charset="-128"/>
              <a:ea typeface="HGP明朝B" panose="02020800000000000000" pitchFamily="18" charset="-128"/>
            </a:endParaRPr>
          </a:p>
          <a:p>
            <a:pPr algn="r"/>
            <a:r>
              <a:rPr lang="ja-JP" altLang="en-US" sz="1200" dirty="0">
                <a:latin typeface="HGP明朝B" panose="02020800000000000000" pitchFamily="18" charset="-128"/>
                <a:ea typeface="HGP明朝B" panose="02020800000000000000" pitchFamily="18" charset="-128"/>
              </a:rPr>
              <a:t>「すみません」を言いすぎる人、言わない人。“責任回避”時代の謝罪法とは</a:t>
            </a:r>
            <a:endParaRPr lang="en-US" altLang="ja-JP" sz="2800" dirty="0">
              <a:latin typeface="HGP明朝B" panose="02020800000000000000" pitchFamily="18" charset="-128"/>
              <a:ea typeface="HGP明朝B" panose="02020800000000000000" pitchFamily="18" charset="-128"/>
            </a:endParaRPr>
          </a:p>
          <a:p>
            <a:endParaRPr lang="en-US" altLang="ja-JP" sz="3200" dirty="0">
              <a:latin typeface="HGP明朝B" panose="02020800000000000000" pitchFamily="18" charset="-128"/>
              <a:ea typeface="HGP明朝B" panose="02020800000000000000" pitchFamily="18" charset="-128"/>
            </a:endParaRPr>
          </a:p>
          <a:p>
            <a:r>
              <a:rPr lang="ja-JP" altLang="en-US" sz="2800" dirty="0">
                <a:latin typeface="HGP明朝B" panose="02020800000000000000" pitchFamily="18" charset="-128"/>
                <a:ea typeface="HGP明朝B" panose="02020800000000000000" pitchFamily="18" charset="-128"/>
              </a:rPr>
              <a:t>□責められたくない</a:t>
            </a:r>
            <a:endParaRPr lang="en-US" altLang="ja-JP" sz="3200" dirty="0">
              <a:latin typeface="HGP明朝B" panose="02020800000000000000" pitchFamily="18" charset="-128"/>
              <a:ea typeface="HGP明朝B" panose="02020800000000000000" pitchFamily="18" charset="-128"/>
            </a:endParaRPr>
          </a:p>
          <a:p>
            <a:pPr algn="r"/>
            <a:r>
              <a:rPr lang="ja-JP" altLang="en-US" sz="1200" dirty="0">
                <a:latin typeface="HGP明朝B" panose="02020800000000000000" pitchFamily="18" charset="-128"/>
                <a:ea typeface="HGP明朝B" panose="02020800000000000000" pitchFamily="18" charset="-128"/>
              </a:rPr>
              <a:t>すぐに謝る人は責められたくない</a:t>
            </a:r>
            <a:r>
              <a:rPr lang="en-US" altLang="ja-JP" sz="1200" dirty="0">
                <a:latin typeface="HGP明朝B" panose="02020800000000000000" pitchFamily="18" charset="-128"/>
                <a:ea typeface="HGP明朝B" panose="02020800000000000000" pitchFamily="18" charset="-128"/>
              </a:rPr>
              <a:t>! - </a:t>
            </a:r>
            <a:r>
              <a:rPr lang="ja-JP" altLang="en-US" sz="1200" dirty="0">
                <a:latin typeface="HGP明朝B" panose="02020800000000000000" pitchFamily="18" charset="-128"/>
                <a:ea typeface="HGP明朝B" panose="02020800000000000000" pitchFamily="18" charset="-128"/>
              </a:rPr>
              <a:t>モテ</a:t>
            </a:r>
            <a:r>
              <a:rPr lang="ja-JP" altLang="en-US" sz="1200" dirty="0" err="1">
                <a:latin typeface="HGP明朝B" panose="02020800000000000000" pitchFamily="18" charset="-128"/>
                <a:ea typeface="HGP明朝B" panose="02020800000000000000" pitchFamily="18" charset="-128"/>
              </a:rPr>
              <a:t>る</a:t>
            </a:r>
            <a:r>
              <a:rPr lang="ja-JP" altLang="en-US" sz="1200" dirty="0">
                <a:latin typeface="HGP明朝B" panose="02020800000000000000" pitchFamily="18" charset="-128"/>
                <a:ea typeface="HGP明朝B" panose="02020800000000000000" pitchFamily="18" charset="-128"/>
              </a:rPr>
              <a:t>ため、対人関係向上のための心理学</a:t>
            </a:r>
            <a:endParaRPr lang="en-US" altLang="ja-JP" sz="1200" dirty="0">
              <a:latin typeface="HGP明朝B" panose="02020800000000000000" pitchFamily="18" charset="-128"/>
              <a:ea typeface="HGP明朝B" panose="02020800000000000000" pitchFamily="18" charset="-128"/>
            </a:endParaRPr>
          </a:p>
          <a:p>
            <a:endParaRPr lang="en-US" altLang="ja-JP" sz="3200" dirty="0">
              <a:latin typeface="HGP明朝B" panose="02020800000000000000" pitchFamily="18" charset="-128"/>
              <a:ea typeface="HGP明朝B" panose="02020800000000000000" pitchFamily="18" charset="-128"/>
            </a:endParaRPr>
          </a:p>
          <a:p>
            <a:r>
              <a:rPr lang="ja-JP" altLang="en-US" sz="2800" dirty="0">
                <a:latin typeface="HGP明朝B" panose="02020800000000000000" pitchFamily="18" charset="-128"/>
                <a:ea typeface="HGP明朝B" panose="02020800000000000000" pitchFamily="18" charset="-128"/>
              </a:rPr>
              <a:t>□人に迷惑をかけたくない</a:t>
            </a:r>
            <a:endParaRPr lang="en-US" altLang="ja-JP" sz="3200" dirty="0">
              <a:latin typeface="HGP明朝B" panose="02020800000000000000" pitchFamily="18" charset="-128"/>
              <a:ea typeface="HGP明朝B" panose="02020800000000000000" pitchFamily="18" charset="-128"/>
            </a:endParaRPr>
          </a:p>
          <a:p>
            <a:r>
              <a:rPr lang="ja-JP" altLang="en-US" sz="1200" dirty="0">
                <a:latin typeface="HGP明朝B" panose="02020800000000000000" pitchFamily="18" charset="-128"/>
                <a:ea typeface="HGP明朝B" panose="02020800000000000000" pitchFamily="18" charset="-128"/>
              </a:rPr>
              <a:t>　　　　　　　　　　　　　　　　　　　　　　　　　　　　　　　　　　　　　　　　　　　　　　　　　　　　　　　　　　　　　　　　　　　　　　　謝罪の研究　釈明の心理と働き</a:t>
            </a:r>
            <a:endParaRPr lang="en-US" altLang="ja-JP" sz="1200" dirty="0">
              <a:latin typeface="HGP明朝B" panose="02020800000000000000" pitchFamily="18" charset="-128"/>
              <a:ea typeface="HGP明朝B" panose="02020800000000000000" pitchFamily="18" charset="-128"/>
            </a:endParaRPr>
          </a:p>
          <a:p>
            <a:endParaRPr lang="en-US" altLang="ja-JP" sz="3200" dirty="0">
              <a:latin typeface="+mj-ea"/>
              <a:ea typeface="+mj-ea"/>
            </a:endParaRPr>
          </a:p>
          <a:p>
            <a:r>
              <a:rPr lang="ja-JP" altLang="en-US" sz="2800" dirty="0">
                <a:latin typeface="HGP明朝B" panose="02020800000000000000" pitchFamily="18" charset="-128"/>
                <a:ea typeface="HGP明朝B" panose="02020800000000000000" pitchFamily="18" charset="-128"/>
              </a:rPr>
              <a:t>□謝罪で解決できると思っている</a:t>
            </a:r>
            <a:endParaRPr lang="en-US" altLang="ja-JP" sz="2800" dirty="0">
              <a:latin typeface="HGP明朝B" panose="02020800000000000000" pitchFamily="18" charset="-128"/>
              <a:ea typeface="HGP明朝B" panose="02020800000000000000" pitchFamily="18" charset="-128"/>
            </a:endParaRPr>
          </a:p>
          <a:p>
            <a:pPr algn="r"/>
            <a:r>
              <a:rPr lang="ja-JP" altLang="en-US" sz="1200" dirty="0">
                <a:latin typeface="HGP明朝B" panose="02020800000000000000" pitchFamily="18" charset="-128"/>
                <a:ea typeface="HGP明朝B" panose="02020800000000000000" pitchFamily="18" charset="-128"/>
              </a:rPr>
              <a:t>「すみません」を言いすぎる人、言わない人。</a:t>
            </a:r>
            <a:endParaRPr lang="en-US" altLang="ja-JP" sz="2800" dirty="0">
              <a:latin typeface="HGP明朝B" panose="02020800000000000000" pitchFamily="18" charset="-128"/>
              <a:ea typeface="HGP明朝B" panose="02020800000000000000" pitchFamily="18" charset="-128"/>
            </a:endParaRPr>
          </a:p>
          <a:p>
            <a:pPr algn="ctr"/>
            <a:r>
              <a:rPr lang="ja-JP" altLang="en-US" sz="2800" dirty="0">
                <a:latin typeface="HGP明朝B" panose="02020800000000000000" pitchFamily="18" charset="-128"/>
                <a:ea typeface="HGP明朝B" panose="02020800000000000000" pitchFamily="18" charset="-128"/>
              </a:rPr>
              <a:t>といった印象を与える</a:t>
            </a:r>
            <a:endParaRPr lang="en-US" altLang="ja-JP" sz="3200" dirty="0">
              <a:latin typeface="HGP明朝B" panose="02020800000000000000" pitchFamily="18" charset="-128"/>
              <a:ea typeface="HGP明朝B" panose="02020800000000000000" pitchFamily="18" charset="-128"/>
            </a:endParaRPr>
          </a:p>
        </p:txBody>
      </p:sp>
      <p:sp>
        <p:nvSpPr>
          <p:cNvPr id="5" name="テキスト ボックス 4"/>
          <p:cNvSpPr txBox="1"/>
          <p:nvPr/>
        </p:nvSpPr>
        <p:spPr>
          <a:xfrm>
            <a:off x="2525040" y="5892581"/>
            <a:ext cx="7594320" cy="646331"/>
          </a:xfrm>
          <a:prstGeom prst="rect">
            <a:avLst/>
          </a:prstGeom>
          <a:noFill/>
        </p:spPr>
        <p:txBody>
          <a:bodyPr wrap="square" rtlCol="0">
            <a:spAutoFit/>
          </a:bodyPr>
          <a:lstStyle/>
          <a:p>
            <a:r>
              <a:rPr kumimoji="1" lang="ja-JP" altLang="en-US" sz="3600" u="sng" dirty="0">
                <a:solidFill>
                  <a:srgbClr val="FF0000"/>
                </a:solidFill>
                <a:latin typeface="HGP明朝B" panose="02020800000000000000" pitchFamily="18" charset="-128"/>
                <a:ea typeface="HGP明朝B" panose="02020800000000000000" pitchFamily="18" charset="-128"/>
              </a:rPr>
              <a:t>企業にも同じことが言えるの</a:t>
            </a:r>
            <a:r>
              <a:rPr lang="ja-JP" altLang="en-US" sz="3600" u="sng" dirty="0">
                <a:solidFill>
                  <a:srgbClr val="FF0000"/>
                </a:solidFill>
                <a:latin typeface="HGP明朝B" panose="02020800000000000000" pitchFamily="18" charset="-128"/>
                <a:ea typeface="HGP明朝B" panose="02020800000000000000" pitchFamily="18" charset="-128"/>
              </a:rPr>
              <a:t>では？</a:t>
            </a:r>
            <a:endParaRPr kumimoji="1" lang="ja-JP" altLang="en-US" sz="3600" u="sng" dirty="0">
              <a:solidFill>
                <a:srgbClr val="FF0000"/>
              </a:solidFill>
              <a:latin typeface="HGP明朝B" panose="02020800000000000000" pitchFamily="18" charset="-128"/>
              <a:ea typeface="HGP明朝B" panose="02020800000000000000" pitchFamily="18" charset="-128"/>
            </a:endParaRPr>
          </a:p>
        </p:txBody>
      </p:sp>
      <p:sp>
        <p:nvSpPr>
          <p:cNvPr id="6" name="スライド番号プレースホルダー 5"/>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38</a:t>
            </a:fld>
            <a:endParaRPr lang="ja-JP" altLang="en-US">
              <a:solidFill>
                <a:prstClr val="black">
                  <a:tint val="75000"/>
                </a:prstClr>
              </a:solidFill>
            </a:endParaRPr>
          </a:p>
        </p:txBody>
      </p:sp>
    </p:spTree>
    <p:extLst>
      <p:ext uri="{BB962C8B-B14F-4D97-AF65-F5344CB8AC3E}">
        <p14:creationId xmlns:p14="http://schemas.microsoft.com/office/powerpoint/2010/main" val="3549192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3961" y="2026848"/>
            <a:ext cx="11621729" cy="2692221"/>
          </a:xfrm>
        </p:spPr>
        <p:txBody>
          <a:bodyPr>
            <a:normAutofit fontScale="90000"/>
          </a:bodyPr>
          <a:lstStyle/>
          <a:p>
            <a:r>
              <a:rPr lang="en-US" altLang="ja-JP" dirty="0"/>
              <a:t/>
            </a:r>
            <a:br>
              <a:rPr lang="en-US" altLang="ja-JP" dirty="0"/>
            </a:br>
            <a:r>
              <a:rPr lang="en-US" altLang="ja-JP" dirty="0"/>
              <a:t/>
            </a:r>
            <a:br>
              <a:rPr lang="en-US" altLang="ja-JP" dirty="0"/>
            </a:br>
            <a:r>
              <a:rPr lang="ja-JP" altLang="en-US" dirty="0">
                <a:latin typeface="HGP明朝B" panose="02020800000000000000" pitchFamily="18" charset="-128"/>
                <a:ea typeface="HGP明朝B" panose="02020800000000000000" pitchFamily="18" charset="-128"/>
              </a:rPr>
              <a:t>仮説１）</a:t>
            </a:r>
            <a:r>
              <a:rPr lang="en-US" altLang="ja-JP" dirty="0"/>
              <a:t/>
            </a:r>
            <a:br>
              <a:rPr lang="en-US" altLang="ja-JP" dirty="0"/>
            </a:br>
            <a:r>
              <a:rPr lang="en-US" altLang="ja-JP" dirty="0"/>
              <a:t/>
            </a:r>
            <a:br>
              <a:rPr lang="en-US" altLang="ja-JP" dirty="0"/>
            </a:br>
            <a:r>
              <a:rPr lang="ja-JP" altLang="en-US" sz="4000" dirty="0">
                <a:latin typeface="HGP明朝B" panose="02020800000000000000" pitchFamily="18" charset="-128"/>
                <a:ea typeface="HGP明朝B" panose="02020800000000000000" pitchFamily="18" charset="-128"/>
              </a:rPr>
              <a:t>賛否両論があるＣＭにおいて、批判を受け謝罪すると</a:t>
            </a:r>
            <a:r>
              <a:rPr lang="en-US" altLang="ja-JP" sz="4000" dirty="0">
                <a:latin typeface="HGP明朝B" panose="02020800000000000000" pitchFamily="18" charset="-128"/>
                <a:ea typeface="HGP明朝B" panose="02020800000000000000" pitchFamily="18" charset="-128"/>
              </a:rPr>
              <a:t>CM</a:t>
            </a:r>
            <a:r>
              <a:rPr lang="ja-JP" altLang="en-US" sz="4000" dirty="0">
                <a:latin typeface="HGP明朝B" panose="02020800000000000000" pitchFamily="18" charset="-128"/>
                <a:ea typeface="HGP明朝B" panose="02020800000000000000" pitchFamily="18" charset="-128"/>
              </a:rPr>
              <a:t>を賛成派の企業に対する好感度は下がる。</a:t>
            </a:r>
            <a:r>
              <a:rPr lang="en-US" altLang="ja-JP" sz="4000" dirty="0">
                <a:latin typeface="HGP明朝B" panose="02020800000000000000" pitchFamily="18" charset="-128"/>
                <a:ea typeface="HGP明朝B" panose="02020800000000000000" pitchFamily="18" charset="-128"/>
              </a:rPr>
              <a:t/>
            </a:r>
            <a:br>
              <a:rPr lang="en-US" altLang="ja-JP" sz="4000" dirty="0">
                <a:latin typeface="HGP明朝B" panose="02020800000000000000" pitchFamily="18" charset="-128"/>
                <a:ea typeface="HGP明朝B" panose="02020800000000000000" pitchFamily="18" charset="-128"/>
              </a:rPr>
            </a:br>
            <a:r>
              <a:rPr lang="en-US" altLang="ja-JP" dirty="0">
                <a:latin typeface="HGP明朝B" panose="02020800000000000000" pitchFamily="18" charset="-128"/>
                <a:ea typeface="HGP明朝B" panose="02020800000000000000" pitchFamily="18" charset="-128"/>
              </a:rPr>
              <a:t/>
            </a:r>
            <a:br>
              <a:rPr lang="en-US" altLang="ja-JP" dirty="0">
                <a:latin typeface="HGP明朝B" panose="02020800000000000000" pitchFamily="18" charset="-128"/>
                <a:ea typeface="HGP明朝B" panose="02020800000000000000" pitchFamily="18" charset="-128"/>
              </a:rPr>
            </a:br>
            <a:r>
              <a:rPr lang="en-US" altLang="ja-JP" dirty="0">
                <a:latin typeface="HGP明朝B" panose="02020800000000000000" pitchFamily="18" charset="-128"/>
                <a:ea typeface="HGP明朝B" panose="02020800000000000000" pitchFamily="18" charset="-128"/>
              </a:rPr>
              <a:t/>
            </a:r>
            <a:br>
              <a:rPr lang="en-US" altLang="ja-JP" dirty="0">
                <a:latin typeface="HGP明朝B" panose="02020800000000000000" pitchFamily="18" charset="-128"/>
                <a:ea typeface="HGP明朝B" panose="02020800000000000000" pitchFamily="18" charset="-128"/>
              </a:rPr>
            </a:br>
            <a:r>
              <a:rPr lang="en-US" altLang="ja-JP" dirty="0"/>
              <a:t/>
            </a:r>
            <a:br>
              <a:rPr lang="en-US" altLang="ja-JP" dirty="0"/>
            </a:br>
            <a:r>
              <a:rPr lang="en-US" altLang="ja-JP" dirty="0"/>
              <a:t/>
            </a:r>
            <a:br>
              <a:rPr lang="en-US" altLang="ja-JP" dirty="0"/>
            </a:br>
            <a:endParaRPr kumimoji="1" lang="ja-JP" altLang="en-US" dirty="0"/>
          </a:p>
        </p:txBody>
      </p:sp>
      <p:sp>
        <p:nvSpPr>
          <p:cNvPr id="4" name="スライド番号プレースホルダー 3"/>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39</a:t>
            </a:fld>
            <a:endParaRPr lang="ja-JP" altLang="en-US">
              <a:solidFill>
                <a:prstClr val="black">
                  <a:tint val="75000"/>
                </a:prstClr>
              </a:solidFill>
            </a:endParaRPr>
          </a:p>
        </p:txBody>
      </p:sp>
    </p:spTree>
    <p:extLst>
      <p:ext uri="{BB962C8B-B14F-4D97-AF65-F5344CB8AC3E}">
        <p14:creationId xmlns:p14="http://schemas.microsoft.com/office/powerpoint/2010/main" val="1525658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4</a:t>
            </a:fld>
            <a:endParaRPr lang="ja-JP" altLang="en-US">
              <a:solidFill>
                <a:prstClr val="black">
                  <a:tint val="75000"/>
                </a:prstClr>
              </a:solidFill>
            </a:endParaRPr>
          </a:p>
        </p:txBody>
      </p:sp>
      <p:grpSp>
        <p:nvGrpSpPr>
          <p:cNvPr id="29" name="グループ化 2"/>
          <p:cNvGrpSpPr/>
          <p:nvPr/>
        </p:nvGrpSpPr>
        <p:grpSpPr>
          <a:xfrm>
            <a:off x="2005779" y="692350"/>
            <a:ext cx="8128000" cy="5834276"/>
            <a:chOff x="2024626" y="522074"/>
            <a:chExt cx="8128000" cy="5834276"/>
          </a:xfrm>
        </p:grpSpPr>
        <p:grpSp>
          <p:nvGrpSpPr>
            <p:cNvPr id="25" name="グループ化 24"/>
            <p:cNvGrpSpPr/>
            <p:nvPr/>
          </p:nvGrpSpPr>
          <p:grpSpPr>
            <a:xfrm>
              <a:off x="2024626" y="937683"/>
              <a:ext cx="8128000" cy="5418667"/>
              <a:chOff x="-866058" y="937683"/>
              <a:chExt cx="8128000" cy="5418667"/>
            </a:xfrm>
          </p:grpSpPr>
          <p:graphicFrame>
            <p:nvGraphicFramePr>
              <p:cNvPr id="11" name="図表 10"/>
              <p:cNvGraphicFramePr/>
              <p:nvPr>
                <p:extLst>
                  <p:ext uri="{D42A27DB-BD31-4B8C-83A1-F6EECF244321}">
                    <p14:modId xmlns:p14="http://schemas.microsoft.com/office/powerpoint/2010/main" val="3705297677"/>
                  </p:ext>
                </p:extLst>
              </p:nvPr>
            </p:nvGraphicFramePr>
            <p:xfrm>
              <a:off x="-866058" y="93768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テキスト ボックス 22"/>
              <p:cNvSpPr txBox="1"/>
              <p:nvPr/>
            </p:nvSpPr>
            <p:spPr>
              <a:xfrm>
                <a:off x="3628103" y="3255598"/>
                <a:ext cx="958645" cy="646331"/>
              </a:xfrm>
              <a:prstGeom prst="rect">
                <a:avLst/>
              </a:prstGeom>
              <a:noFill/>
            </p:spPr>
            <p:txBody>
              <a:bodyPr wrap="square" rtlCol="0">
                <a:spAutoFit/>
              </a:bodyPr>
              <a:lstStyle/>
              <a:p>
                <a:r>
                  <a:rPr kumimoji="1" lang="ja-JP" altLang="en-US" dirty="0">
                    <a:latin typeface="HGP明朝B" panose="02020800000000000000" pitchFamily="18" charset="-128"/>
                    <a:ea typeface="HGP明朝B" panose="02020800000000000000" pitchFamily="18" charset="-128"/>
                  </a:rPr>
                  <a:t>田代</a:t>
                </a:r>
                <a:endParaRPr kumimoji="1"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折田</a:t>
                </a:r>
                <a:endParaRPr kumimoji="1" lang="ja-JP" altLang="en-US" dirty="0">
                  <a:latin typeface="HGP明朝B" panose="02020800000000000000" pitchFamily="18" charset="-128"/>
                  <a:ea typeface="HGP明朝B" panose="02020800000000000000" pitchFamily="18" charset="-128"/>
                </a:endParaRPr>
              </a:p>
            </p:txBody>
          </p:sp>
          <p:sp>
            <p:nvSpPr>
              <p:cNvPr id="24" name="テキスト ボックス 23"/>
              <p:cNvSpPr txBox="1"/>
              <p:nvPr/>
            </p:nvSpPr>
            <p:spPr>
              <a:xfrm>
                <a:off x="2109019" y="3185652"/>
                <a:ext cx="840658" cy="646331"/>
              </a:xfrm>
              <a:prstGeom prst="rect">
                <a:avLst/>
              </a:prstGeom>
              <a:noFill/>
            </p:spPr>
            <p:txBody>
              <a:bodyPr wrap="square" rtlCol="0">
                <a:spAutoFit/>
              </a:bodyPr>
              <a:lstStyle/>
              <a:p>
                <a:r>
                  <a:rPr kumimoji="1" lang="ja-JP" altLang="en-US" dirty="0">
                    <a:latin typeface="HGP明朝B" panose="02020800000000000000" pitchFamily="18" charset="-128"/>
                    <a:ea typeface="HGP明朝B" panose="02020800000000000000" pitchFamily="18" charset="-128"/>
                  </a:rPr>
                  <a:t>中川</a:t>
                </a:r>
                <a:endParaRPr kumimoji="1"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清水</a:t>
                </a:r>
                <a:endParaRPr kumimoji="1" lang="ja-JP" altLang="en-US" dirty="0">
                  <a:latin typeface="HGP明朝B" panose="02020800000000000000" pitchFamily="18" charset="-128"/>
                  <a:ea typeface="HGP明朝B" panose="02020800000000000000" pitchFamily="18" charset="-128"/>
                </a:endParaRPr>
              </a:p>
            </p:txBody>
          </p:sp>
        </p:grpSp>
        <p:sp>
          <p:nvSpPr>
            <p:cNvPr id="26" name="テキスト ボックス 25"/>
            <p:cNvSpPr txBox="1"/>
            <p:nvPr/>
          </p:nvSpPr>
          <p:spPr>
            <a:xfrm>
              <a:off x="5700252" y="522074"/>
              <a:ext cx="818535" cy="461665"/>
            </a:xfrm>
            <a:prstGeom prst="rect">
              <a:avLst/>
            </a:prstGeom>
            <a:noFill/>
          </p:spPr>
          <p:txBody>
            <a:bodyPr wrap="square" rtlCol="0">
              <a:spAutoFit/>
            </a:bodyPr>
            <a:lstStyle/>
            <a:p>
              <a:r>
                <a:rPr kumimoji="1" lang="ja-JP" altLang="en-US" sz="2400" dirty="0">
                  <a:solidFill>
                    <a:srgbClr val="FF0000"/>
                  </a:solidFill>
                  <a:latin typeface="HGP明朝B" panose="02020800000000000000" pitchFamily="18" charset="-128"/>
                  <a:ea typeface="HGP明朝B" panose="02020800000000000000" pitchFamily="18" charset="-128"/>
                </a:rPr>
                <a:t>分析</a:t>
              </a:r>
            </a:p>
          </p:txBody>
        </p:sp>
        <p:sp>
          <p:nvSpPr>
            <p:cNvPr id="27" name="テキスト ボックス 26"/>
            <p:cNvSpPr txBox="1"/>
            <p:nvPr/>
          </p:nvSpPr>
          <p:spPr>
            <a:xfrm>
              <a:off x="8629447" y="5330989"/>
              <a:ext cx="824272" cy="461665"/>
            </a:xfrm>
            <a:prstGeom prst="rect">
              <a:avLst/>
            </a:prstGeom>
            <a:noFill/>
          </p:spPr>
          <p:txBody>
            <a:bodyPr wrap="square" rtlCol="0">
              <a:spAutoFit/>
            </a:bodyPr>
            <a:lstStyle/>
            <a:p>
              <a:r>
                <a:rPr kumimoji="1" lang="ja-JP" altLang="en-US" sz="2400" dirty="0">
                  <a:solidFill>
                    <a:schemeClr val="accent1"/>
                  </a:solidFill>
                  <a:latin typeface="HGP明朝B" panose="02020800000000000000" pitchFamily="18" charset="-128"/>
                  <a:ea typeface="HGP明朝B" panose="02020800000000000000" pitchFamily="18" charset="-128"/>
                </a:rPr>
                <a:t>流れ</a:t>
              </a:r>
            </a:p>
          </p:txBody>
        </p:sp>
        <p:sp>
          <p:nvSpPr>
            <p:cNvPr id="28" name="テキスト ボックス 27"/>
            <p:cNvSpPr txBox="1"/>
            <p:nvPr/>
          </p:nvSpPr>
          <p:spPr>
            <a:xfrm>
              <a:off x="2846439" y="5330989"/>
              <a:ext cx="1460091" cy="461665"/>
            </a:xfrm>
            <a:prstGeom prst="rect">
              <a:avLst/>
            </a:prstGeom>
            <a:noFill/>
          </p:spPr>
          <p:txBody>
            <a:bodyPr wrap="square" rtlCol="0">
              <a:spAutoFit/>
            </a:bodyPr>
            <a:lstStyle/>
            <a:p>
              <a:r>
                <a:rPr lang="ja-JP" altLang="en-US" sz="2400" dirty="0">
                  <a:solidFill>
                    <a:schemeClr val="accent6"/>
                  </a:solidFill>
                  <a:latin typeface="HGP明朝B" panose="02020800000000000000" pitchFamily="18" charset="-128"/>
                  <a:ea typeface="HGP明朝B" panose="02020800000000000000" pitchFamily="18" charset="-128"/>
                </a:rPr>
                <a:t>対処方法</a:t>
              </a:r>
              <a:endParaRPr kumimoji="1" lang="ja-JP" altLang="en-US" sz="2400" dirty="0">
                <a:solidFill>
                  <a:schemeClr val="accent6"/>
                </a:solidFill>
                <a:latin typeface="HGP明朝B" panose="02020800000000000000" pitchFamily="18" charset="-128"/>
                <a:ea typeface="HGP明朝B" panose="02020800000000000000" pitchFamily="18" charset="-128"/>
              </a:endParaRPr>
            </a:p>
          </p:txBody>
        </p:sp>
      </p:grpSp>
      <p:sp>
        <p:nvSpPr>
          <p:cNvPr id="30" name="正方形/長方形 29"/>
          <p:cNvSpPr/>
          <p:nvPr/>
        </p:nvSpPr>
        <p:spPr>
          <a:xfrm>
            <a:off x="705743" y="692350"/>
            <a:ext cx="4698722" cy="769441"/>
          </a:xfrm>
          <a:prstGeom prst="rect">
            <a:avLst/>
          </a:prstGeom>
        </p:spPr>
        <p:txBody>
          <a:bodyPr wrap="none">
            <a:spAutoFit/>
          </a:bodyPr>
          <a:lstStyle/>
          <a:p>
            <a:r>
              <a:rPr lang="ja-JP" altLang="en-US" sz="4400" dirty="0">
                <a:latin typeface="HGP明朝B" panose="02020800000000000000" pitchFamily="18" charset="-128"/>
                <a:ea typeface="HGP明朝B" panose="02020800000000000000" pitchFamily="18" charset="-128"/>
              </a:rPr>
              <a:t>各研究間の関係図</a:t>
            </a:r>
          </a:p>
        </p:txBody>
      </p:sp>
      <p:sp>
        <p:nvSpPr>
          <p:cNvPr id="31" name="テキスト ボックス 4"/>
          <p:cNvSpPr txBox="1"/>
          <p:nvPr/>
        </p:nvSpPr>
        <p:spPr>
          <a:xfrm>
            <a:off x="235973" y="230685"/>
            <a:ext cx="1769806" cy="461665"/>
          </a:xfrm>
          <a:prstGeom prst="rect">
            <a:avLst/>
          </a:prstGeom>
          <a:noFill/>
        </p:spPr>
        <p:txBody>
          <a:bodyPr wrap="square" rtlCol="0">
            <a:spAutoFit/>
          </a:bodyPr>
          <a:lstStyle/>
          <a:p>
            <a:r>
              <a:rPr kumimoji="1" lang="ja-JP" altLang="en-US" sz="2400" dirty="0">
                <a:latin typeface="HGP明朝B" panose="02020800000000000000" pitchFamily="18" charset="-128"/>
                <a:ea typeface="HGP明朝B" panose="02020800000000000000" pitchFamily="18" charset="-128"/>
              </a:rPr>
              <a:t>現状分析</a:t>
            </a:r>
          </a:p>
        </p:txBody>
      </p:sp>
    </p:spTree>
    <p:extLst>
      <p:ext uri="{BB962C8B-B14F-4D97-AF65-F5344CB8AC3E}">
        <p14:creationId xmlns:p14="http://schemas.microsoft.com/office/powerpoint/2010/main" val="16360748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3232" y="650261"/>
            <a:ext cx="10515600" cy="903236"/>
          </a:xfrm>
        </p:spPr>
        <p:txBody>
          <a:bodyPr/>
          <a:lstStyle/>
          <a:p>
            <a:r>
              <a:rPr kumimoji="1" lang="ja-JP" altLang="en-US" dirty="0">
                <a:latin typeface="HGP明朝B" panose="02020800000000000000" pitchFamily="18" charset="-128"/>
                <a:ea typeface="HGP明朝B" panose="02020800000000000000" pitchFamily="18" charset="-128"/>
              </a:rPr>
              <a:t>表面的謝罪の場合</a:t>
            </a:r>
          </a:p>
        </p:txBody>
      </p:sp>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40</a:t>
            </a:fld>
            <a:endParaRPr kumimoji="1" lang="ja-JP" altLang="en-US"/>
          </a:p>
        </p:txBody>
      </p:sp>
      <p:graphicFrame>
        <p:nvGraphicFramePr>
          <p:cNvPr id="4" name="図表 5"/>
          <p:cNvGraphicFramePr/>
          <p:nvPr>
            <p:extLst>
              <p:ext uri="{D42A27DB-BD31-4B8C-83A1-F6EECF244321}">
                <p14:modId xmlns:p14="http://schemas.microsoft.com/office/powerpoint/2010/main" val="1519111522"/>
              </p:ext>
            </p:extLst>
          </p:nvPr>
        </p:nvGraphicFramePr>
        <p:xfrm>
          <a:off x="1619046" y="1305169"/>
          <a:ext cx="8481960" cy="3855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正方形/長方形 4"/>
          <p:cNvSpPr/>
          <p:nvPr/>
        </p:nvSpPr>
        <p:spPr>
          <a:xfrm>
            <a:off x="2317954" y="5580504"/>
            <a:ext cx="6966155" cy="646331"/>
          </a:xfrm>
          <a:prstGeom prst="rect">
            <a:avLst/>
          </a:prstGeom>
        </p:spPr>
        <p:txBody>
          <a:bodyPr wrap="square">
            <a:spAutoFit/>
          </a:bodyPr>
          <a:lstStyle/>
          <a:p>
            <a:r>
              <a:rPr lang="ja-JP" altLang="en-US" dirty="0">
                <a:latin typeface="HGP明朝B" panose="02020800000000000000" pitchFamily="18" charset="-128"/>
                <a:ea typeface="HGP明朝B" panose="02020800000000000000" pitchFamily="18" charset="-128"/>
              </a:rPr>
              <a:t>表面的謝罪</a:t>
            </a:r>
            <a:endParaRPr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→加害者が自責の念や罪悪感を持っていない「形だけ」の謝罪のこと。</a:t>
            </a:r>
          </a:p>
        </p:txBody>
      </p:sp>
    </p:spTree>
    <p:extLst>
      <p:ext uri="{BB962C8B-B14F-4D97-AF65-F5344CB8AC3E}">
        <p14:creationId xmlns:p14="http://schemas.microsoft.com/office/powerpoint/2010/main" val="1006640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41</a:t>
            </a:fld>
            <a:endParaRPr kumimoji="1" lang="ja-JP" altLang="en-US"/>
          </a:p>
        </p:txBody>
      </p:sp>
      <p:graphicFrame>
        <p:nvGraphicFramePr>
          <p:cNvPr id="5" name="表 1"/>
          <p:cNvGraphicFramePr>
            <a:graphicFrameLocks noGrp="1"/>
          </p:cNvGraphicFramePr>
          <p:nvPr>
            <p:extLst>
              <p:ext uri="{D42A27DB-BD31-4B8C-83A1-F6EECF244321}">
                <p14:modId xmlns:p14="http://schemas.microsoft.com/office/powerpoint/2010/main" val="3951928508"/>
              </p:ext>
            </p:extLst>
          </p:nvPr>
        </p:nvGraphicFramePr>
        <p:xfrm>
          <a:off x="1026241" y="1321346"/>
          <a:ext cx="10221862" cy="4871679"/>
        </p:xfrm>
        <a:graphic>
          <a:graphicData uri="http://schemas.openxmlformats.org/drawingml/2006/table">
            <a:tbl>
              <a:tblPr firstRow="1" bandRow="1">
                <a:tableStyleId>{00A15C55-8517-42AA-B614-E9B94910E393}</a:tableStyleId>
              </a:tblPr>
              <a:tblGrid>
                <a:gridCol w="2824407">
                  <a:extLst>
                    <a:ext uri="{9D8B030D-6E8A-4147-A177-3AD203B41FA5}">
                      <a16:colId xmlns:a16="http://schemas.microsoft.com/office/drawing/2014/main" xmlns="" val="20000"/>
                    </a:ext>
                  </a:extLst>
                </a:gridCol>
                <a:gridCol w="3990167">
                  <a:extLst>
                    <a:ext uri="{9D8B030D-6E8A-4147-A177-3AD203B41FA5}">
                      <a16:colId xmlns:a16="http://schemas.microsoft.com/office/drawing/2014/main" xmlns="" val="20001"/>
                    </a:ext>
                  </a:extLst>
                </a:gridCol>
                <a:gridCol w="3407288">
                  <a:extLst>
                    <a:ext uri="{9D8B030D-6E8A-4147-A177-3AD203B41FA5}">
                      <a16:colId xmlns:a16="http://schemas.microsoft.com/office/drawing/2014/main" xmlns="" val="20002"/>
                    </a:ext>
                  </a:extLst>
                </a:gridCol>
              </a:tblGrid>
              <a:tr h="472973">
                <a:tc>
                  <a:txBody>
                    <a:bodyPr/>
                    <a:lstStyle/>
                    <a:p>
                      <a:r>
                        <a:rPr kumimoji="1" lang="ja-JP" altLang="en-US" dirty="0">
                          <a:latin typeface="HGP明朝B" panose="02020800000000000000" pitchFamily="18" charset="-128"/>
                          <a:ea typeface="HGP明朝B" panose="02020800000000000000" pitchFamily="18" charset="-128"/>
                        </a:rPr>
                        <a:t>謝罪要素</a:t>
                      </a:r>
                    </a:p>
                  </a:txBody>
                  <a:tcPr/>
                </a:tc>
                <a:tc>
                  <a:txBody>
                    <a:bodyPr/>
                    <a:lstStyle/>
                    <a:p>
                      <a:r>
                        <a:rPr kumimoji="1" lang="ja-JP" altLang="en-US" dirty="0">
                          <a:latin typeface="HGP明朝B" panose="02020800000000000000" pitchFamily="18" charset="-128"/>
                          <a:ea typeface="HGP明朝B" panose="02020800000000000000" pitchFamily="18" charset="-128"/>
                        </a:rPr>
                        <a:t>意味</a:t>
                      </a:r>
                    </a:p>
                  </a:txBody>
                  <a:tcPr/>
                </a:tc>
                <a:tc>
                  <a:txBody>
                    <a:bodyPr/>
                    <a:lstStyle/>
                    <a:p>
                      <a:r>
                        <a:rPr kumimoji="1" lang="ja-JP" altLang="en-US" dirty="0">
                          <a:latin typeface="HGP明朝B" panose="02020800000000000000" pitchFamily="18" charset="-128"/>
                          <a:ea typeface="HGP明朝B" panose="02020800000000000000" pitchFamily="18" charset="-128"/>
                        </a:rPr>
                        <a:t>表現例</a:t>
                      </a:r>
                    </a:p>
                  </a:txBody>
                  <a:tcPr/>
                </a:tc>
                <a:extLst>
                  <a:ext uri="{0D108BD9-81ED-4DB2-BD59-A6C34878D82A}">
                    <a16:rowId xmlns:a16="http://schemas.microsoft.com/office/drawing/2014/main" xmlns="" val="10000"/>
                  </a:ext>
                </a:extLst>
              </a:tr>
              <a:tr h="827702">
                <a:tc>
                  <a:txBody>
                    <a:bodyPr/>
                    <a:lstStyle/>
                    <a:p>
                      <a:r>
                        <a:rPr kumimoji="1" lang="ja-JP" altLang="en-US" dirty="0">
                          <a:latin typeface="HGP明朝B" panose="02020800000000000000" pitchFamily="18" charset="-128"/>
                          <a:ea typeface="HGP明朝B" panose="02020800000000000000" pitchFamily="18" charset="-128"/>
                        </a:rPr>
                        <a:t>負事象の認知</a:t>
                      </a:r>
                    </a:p>
                  </a:txBody>
                  <a:tcPr/>
                </a:tc>
                <a:tc>
                  <a:txBody>
                    <a:bodyPr/>
                    <a:lstStyle/>
                    <a:p>
                      <a:r>
                        <a:rPr kumimoji="1" lang="ja-JP" altLang="en-US" dirty="0">
                          <a:latin typeface="HGP明朝B" panose="02020800000000000000" pitchFamily="18" charset="-128"/>
                          <a:ea typeface="HGP明朝B" panose="02020800000000000000" pitchFamily="18" charset="-128"/>
                        </a:rPr>
                        <a:t>自分の行為によって被害など負事象が発生したことを認める。</a:t>
                      </a:r>
                    </a:p>
                  </a:txBody>
                  <a:tcPr/>
                </a:tc>
                <a:tc>
                  <a:txBody>
                    <a:bodyPr/>
                    <a:lstStyle/>
                    <a:p>
                      <a:r>
                        <a:rPr kumimoji="1" lang="ja-JP" altLang="en-US" dirty="0">
                          <a:latin typeface="HGP明朝B" panose="02020800000000000000" pitchFamily="18" charset="-128"/>
                          <a:ea typeface="HGP明朝B" panose="02020800000000000000" pitchFamily="18" charset="-128"/>
                        </a:rPr>
                        <a:t>「ご迷惑をお掛けしました」</a:t>
                      </a:r>
                    </a:p>
                  </a:txBody>
                  <a:tcPr/>
                </a:tc>
                <a:extLst>
                  <a:ext uri="{0D108BD9-81ED-4DB2-BD59-A6C34878D82A}">
                    <a16:rowId xmlns:a16="http://schemas.microsoft.com/office/drawing/2014/main" xmlns="" val="10001"/>
                  </a:ext>
                </a:extLst>
              </a:tr>
              <a:tr h="827702">
                <a:tc>
                  <a:txBody>
                    <a:bodyPr/>
                    <a:lstStyle/>
                    <a:p>
                      <a:r>
                        <a:rPr kumimoji="1" lang="ja-JP" altLang="en-US" u="sng">
                          <a:latin typeface="HGP明朝B"/>
                          <a:ea typeface="HGP明朝B"/>
                        </a:rPr>
                        <a:t>責任受容</a:t>
                      </a:r>
                      <a:endParaRPr kumimoji="1" lang="ja-JP" altLang="en-US" u="sng">
                        <a:solidFill>
                          <a:srgbClr val="FF0000"/>
                        </a:solidFill>
                        <a:latin typeface="HGP明朝B"/>
                        <a:ea typeface="HGP明朝B"/>
                      </a:endParaRPr>
                    </a:p>
                  </a:txBody>
                  <a:tcPr/>
                </a:tc>
                <a:tc>
                  <a:txBody>
                    <a:bodyPr/>
                    <a:lstStyle/>
                    <a:p>
                      <a:r>
                        <a:rPr kumimoji="1" lang="ja-JP" altLang="en-US" dirty="0">
                          <a:latin typeface="HGP明朝B" panose="02020800000000000000" pitchFamily="18" charset="-128"/>
                          <a:ea typeface="HGP明朝B" panose="02020800000000000000" pitchFamily="18" charset="-128"/>
                        </a:rPr>
                        <a:t>負事象の発生に対して自分に責任があることを認める。</a:t>
                      </a:r>
                    </a:p>
                  </a:txBody>
                  <a:tcPr/>
                </a:tc>
                <a:tc>
                  <a:txBody>
                    <a:bodyPr/>
                    <a:lstStyle/>
                    <a:p>
                      <a:r>
                        <a:rPr kumimoji="1" lang="ja-JP" altLang="en-US" dirty="0">
                          <a:latin typeface="HGP明朝B" panose="02020800000000000000" pitchFamily="18" charset="-128"/>
                          <a:ea typeface="HGP明朝B" panose="02020800000000000000" pitchFamily="18" charset="-128"/>
                        </a:rPr>
                        <a:t>「それは自分の責任です」</a:t>
                      </a:r>
                    </a:p>
                  </a:txBody>
                  <a:tcPr/>
                </a:tc>
                <a:extLst>
                  <a:ext uri="{0D108BD9-81ED-4DB2-BD59-A6C34878D82A}">
                    <a16:rowId xmlns:a16="http://schemas.microsoft.com/office/drawing/2014/main" xmlns="" val="10002"/>
                  </a:ext>
                </a:extLst>
              </a:tr>
              <a:tr h="827702">
                <a:tc>
                  <a:txBody>
                    <a:bodyPr/>
                    <a:lstStyle/>
                    <a:p>
                      <a:r>
                        <a:rPr kumimoji="1" lang="ja-JP" altLang="en-US" u="sng" dirty="0">
                          <a:latin typeface="HGP明朝B"/>
                          <a:ea typeface="HGP明朝B"/>
                        </a:rPr>
                        <a:t>悔悛表明</a:t>
                      </a:r>
                      <a:endParaRPr kumimoji="1" lang="ja-JP" altLang="en-US" u="sng">
                        <a:solidFill>
                          <a:srgbClr val="FF0000"/>
                        </a:solidFill>
                        <a:latin typeface="HGP明朝B"/>
                        <a:ea typeface="HGP明朝B"/>
                      </a:endParaRPr>
                    </a:p>
                  </a:txBody>
                  <a:tcPr/>
                </a:tc>
                <a:tc>
                  <a:txBody>
                    <a:bodyPr/>
                    <a:lstStyle/>
                    <a:p>
                      <a:r>
                        <a:rPr kumimoji="1" lang="ja-JP" altLang="en-US" dirty="0">
                          <a:latin typeface="HGP明朝B" panose="02020800000000000000" pitchFamily="18" charset="-128"/>
                          <a:ea typeface="HGP明朝B" panose="02020800000000000000" pitchFamily="18" charset="-128"/>
                        </a:rPr>
                        <a:t>自分が悪かったと認識し、反省していることを表明してする。</a:t>
                      </a:r>
                    </a:p>
                  </a:txBody>
                  <a:tcPr/>
                </a:tc>
                <a:tc>
                  <a:txBody>
                    <a:bodyPr/>
                    <a:lstStyle/>
                    <a:p>
                      <a:r>
                        <a:rPr kumimoji="1" lang="ja-JP" altLang="en-US" dirty="0">
                          <a:latin typeface="HGP明朝B" panose="02020800000000000000" pitchFamily="18" charset="-128"/>
                          <a:ea typeface="HGP明朝B" panose="02020800000000000000" pitchFamily="18" charset="-128"/>
                        </a:rPr>
                        <a:t>「申し訳ないことをしました」「反省しています」</a:t>
                      </a:r>
                    </a:p>
                  </a:txBody>
                  <a:tcPr/>
                </a:tc>
                <a:extLst>
                  <a:ext uri="{0D108BD9-81ED-4DB2-BD59-A6C34878D82A}">
                    <a16:rowId xmlns:a16="http://schemas.microsoft.com/office/drawing/2014/main" xmlns="" val="10003"/>
                  </a:ext>
                </a:extLst>
              </a:tr>
              <a:tr h="827702">
                <a:tc>
                  <a:txBody>
                    <a:bodyPr/>
                    <a:lstStyle/>
                    <a:p>
                      <a:r>
                        <a:rPr kumimoji="1" lang="ja-JP" altLang="en-US" dirty="0">
                          <a:latin typeface="HGP明朝B" panose="02020800000000000000" pitchFamily="18" charset="-128"/>
                          <a:ea typeface="HGP明朝B" panose="02020800000000000000" pitchFamily="18" charset="-128"/>
                        </a:rPr>
                        <a:t>被害者へのいたわり</a:t>
                      </a:r>
                    </a:p>
                  </a:txBody>
                  <a:tcPr/>
                </a:tc>
                <a:tc>
                  <a:txBody>
                    <a:bodyPr/>
                    <a:lstStyle/>
                    <a:p>
                      <a:r>
                        <a:rPr kumimoji="1" lang="ja-JP" altLang="en-US" dirty="0">
                          <a:latin typeface="HGP明朝B" panose="02020800000000000000" pitchFamily="18" charset="-128"/>
                          <a:ea typeface="HGP明朝B" panose="02020800000000000000" pitchFamily="18" charset="-128"/>
                        </a:rPr>
                        <a:t>被害者の苦しみに理解を示し、これを和らげようと努める。</a:t>
                      </a:r>
                    </a:p>
                  </a:txBody>
                  <a:tcPr/>
                </a:tc>
                <a:tc>
                  <a:txBody>
                    <a:bodyPr/>
                    <a:lstStyle/>
                    <a:p>
                      <a:r>
                        <a:rPr kumimoji="1" lang="ja-JP" altLang="en-US" dirty="0">
                          <a:latin typeface="HGP明朝B" panose="02020800000000000000" pitchFamily="18" charset="-128"/>
                          <a:ea typeface="HGP明朝B" panose="02020800000000000000" pitchFamily="18" charset="-128"/>
                        </a:rPr>
                        <a:t>「大変気の毒に思っています」</a:t>
                      </a:r>
                    </a:p>
                  </a:txBody>
                  <a:tcPr/>
                </a:tc>
                <a:extLst>
                  <a:ext uri="{0D108BD9-81ED-4DB2-BD59-A6C34878D82A}">
                    <a16:rowId xmlns:a16="http://schemas.microsoft.com/office/drawing/2014/main" xmlns="" val="10004"/>
                  </a:ext>
                </a:extLst>
              </a:tr>
              <a:tr h="614925">
                <a:tc>
                  <a:txBody>
                    <a:bodyPr/>
                    <a:lstStyle/>
                    <a:p>
                      <a:r>
                        <a:rPr kumimoji="1" lang="ja-JP" altLang="en-US" dirty="0">
                          <a:latin typeface="HGP明朝B" panose="02020800000000000000" pitchFamily="18" charset="-128"/>
                          <a:ea typeface="HGP明朝B" panose="02020800000000000000" pitchFamily="18" charset="-128"/>
                        </a:rPr>
                        <a:t>更生の誓い</a:t>
                      </a:r>
                    </a:p>
                  </a:txBody>
                  <a:tcPr/>
                </a:tc>
                <a:tc>
                  <a:txBody>
                    <a:bodyPr/>
                    <a:lstStyle/>
                    <a:p>
                      <a:r>
                        <a:rPr kumimoji="1" lang="ja-JP" altLang="en-US" dirty="0">
                          <a:latin typeface="HGP明朝B" panose="02020800000000000000" pitchFamily="18" charset="-128"/>
                          <a:ea typeface="HGP明朝B" panose="02020800000000000000" pitchFamily="18" charset="-128"/>
                        </a:rPr>
                        <a:t>危害や違反行為を繰り返さないと誓う。</a:t>
                      </a:r>
                    </a:p>
                  </a:txBody>
                  <a:tcPr/>
                </a:tc>
                <a:tc>
                  <a:txBody>
                    <a:bodyPr/>
                    <a:lstStyle/>
                    <a:p>
                      <a:r>
                        <a:rPr kumimoji="1" lang="ja-JP" altLang="en-US" dirty="0">
                          <a:latin typeface="HGP明朝B" panose="02020800000000000000" pitchFamily="18" charset="-128"/>
                          <a:ea typeface="HGP明朝B" panose="02020800000000000000" pitchFamily="18" charset="-128"/>
                        </a:rPr>
                        <a:t>「二度としません」</a:t>
                      </a:r>
                    </a:p>
                  </a:txBody>
                  <a:tcPr/>
                </a:tc>
                <a:extLst>
                  <a:ext uri="{0D108BD9-81ED-4DB2-BD59-A6C34878D82A}">
                    <a16:rowId xmlns:a16="http://schemas.microsoft.com/office/drawing/2014/main" xmlns="" val="10005"/>
                  </a:ext>
                </a:extLst>
              </a:tr>
              <a:tr h="472973">
                <a:tc>
                  <a:txBody>
                    <a:bodyPr/>
                    <a:lstStyle/>
                    <a:p>
                      <a:r>
                        <a:rPr kumimoji="1" lang="ja-JP" altLang="en-US" dirty="0">
                          <a:latin typeface="HGP明朝B" panose="02020800000000000000" pitchFamily="18" charset="-128"/>
                          <a:ea typeface="HGP明朝B" panose="02020800000000000000" pitchFamily="18" charset="-128"/>
                        </a:rPr>
                        <a:t>赦しを請う</a:t>
                      </a:r>
                    </a:p>
                  </a:txBody>
                  <a:tcPr/>
                </a:tc>
                <a:tc>
                  <a:txBody>
                    <a:bodyPr/>
                    <a:lstStyle/>
                    <a:p>
                      <a:r>
                        <a:rPr kumimoji="1" lang="ja-JP" altLang="en-US" dirty="0">
                          <a:latin typeface="HGP明朝B" panose="02020800000000000000" pitchFamily="18" charset="-128"/>
                          <a:ea typeface="HGP明朝B" panose="02020800000000000000" pitchFamily="18" charset="-128"/>
                        </a:rPr>
                        <a:t>被害者に赦しを求める。</a:t>
                      </a:r>
                    </a:p>
                  </a:txBody>
                  <a:tcPr/>
                </a:tc>
                <a:tc>
                  <a:txBody>
                    <a:bodyPr/>
                    <a:lstStyle/>
                    <a:p>
                      <a:r>
                        <a:rPr kumimoji="1" lang="ja-JP" altLang="en-US" dirty="0">
                          <a:latin typeface="HGP明朝B" panose="02020800000000000000" pitchFamily="18" charset="-128"/>
                          <a:ea typeface="HGP明朝B" panose="02020800000000000000" pitchFamily="18" charset="-128"/>
                        </a:rPr>
                        <a:t>「どうか赦してください」</a:t>
                      </a:r>
                    </a:p>
                  </a:txBody>
                  <a:tcPr/>
                </a:tc>
                <a:extLst>
                  <a:ext uri="{0D108BD9-81ED-4DB2-BD59-A6C34878D82A}">
                    <a16:rowId xmlns:a16="http://schemas.microsoft.com/office/drawing/2014/main" xmlns="" val="10006"/>
                  </a:ext>
                </a:extLst>
              </a:tr>
            </a:tbl>
          </a:graphicData>
        </a:graphic>
      </p:graphicFrame>
      <p:sp>
        <p:nvSpPr>
          <p:cNvPr id="6" name="正方形/長方形 5"/>
          <p:cNvSpPr/>
          <p:nvPr/>
        </p:nvSpPr>
        <p:spPr>
          <a:xfrm>
            <a:off x="3181569" y="480913"/>
            <a:ext cx="5429031" cy="369332"/>
          </a:xfrm>
          <a:prstGeom prst="rect">
            <a:avLst/>
          </a:prstGeom>
        </p:spPr>
        <p:txBody>
          <a:bodyPr wrap="square">
            <a:spAutoFit/>
          </a:bodyPr>
          <a:lstStyle/>
          <a:p>
            <a:r>
              <a:rPr lang="ja-JP" altLang="en-US" dirty="0">
                <a:latin typeface="HGP明朝B" panose="02020800000000000000" pitchFamily="18" charset="-128"/>
                <a:ea typeface="HGP明朝B" panose="02020800000000000000" pitchFamily="18" charset="-128"/>
              </a:rPr>
              <a:t>「</a:t>
            </a:r>
            <a:r>
              <a:rPr lang="ja-JP" altLang="en-US" i="1" dirty="0">
                <a:latin typeface="HGP明朝B" panose="02020800000000000000" pitchFamily="18" charset="-128"/>
                <a:ea typeface="HGP明朝B" panose="02020800000000000000" pitchFamily="18" charset="-128"/>
              </a:rPr>
              <a:t>謝罪の中核的要素は、</a:t>
            </a:r>
            <a:r>
              <a:rPr lang="ja-JP" altLang="en-US" i="1" dirty="0">
                <a:solidFill>
                  <a:srgbClr val="FF0000"/>
                </a:solidFill>
                <a:latin typeface="HGP明朝B" panose="02020800000000000000" pitchFamily="18" charset="-128"/>
                <a:ea typeface="HGP明朝B" panose="02020800000000000000" pitchFamily="18" charset="-128"/>
              </a:rPr>
              <a:t>責任受容</a:t>
            </a:r>
            <a:r>
              <a:rPr lang="ja-JP" altLang="en-US" i="1" dirty="0">
                <a:latin typeface="HGP明朝B" panose="02020800000000000000" pitchFamily="18" charset="-128"/>
                <a:ea typeface="HGP明朝B" panose="02020800000000000000" pitchFamily="18" charset="-128"/>
              </a:rPr>
              <a:t>と</a:t>
            </a:r>
            <a:r>
              <a:rPr lang="ja-JP" altLang="en-US" i="1" dirty="0">
                <a:solidFill>
                  <a:srgbClr val="FF0000"/>
                </a:solidFill>
                <a:latin typeface="HGP明朝B" panose="02020800000000000000" pitchFamily="18" charset="-128"/>
                <a:ea typeface="HGP明朝B" panose="02020800000000000000" pitchFamily="18" charset="-128"/>
              </a:rPr>
              <a:t>悔悛表明</a:t>
            </a:r>
            <a:r>
              <a:rPr lang="ja-JP" altLang="en-US" i="1" dirty="0">
                <a:latin typeface="HGP明朝B" panose="02020800000000000000" pitchFamily="18" charset="-128"/>
                <a:ea typeface="HGP明朝B" panose="02020800000000000000" pitchFamily="18" charset="-128"/>
              </a:rPr>
              <a:t>である。</a:t>
            </a:r>
            <a:r>
              <a:rPr lang="ja-JP" altLang="en-US" dirty="0">
                <a:latin typeface="HGP明朝B" panose="02020800000000000000" pitchFamily="18" charset="-128"/>
                <a:ea typeface="HGP明朝B" panose="02020800000000000000" pitchFamily="18" charset="-128"/>
              </a:rPr>
              <a:t>」</a:t>
            </a:r>
            <a:endParaRPr lang="en-US" altLang="ja-JP" dirty="0">
              <a:latin typeface="HGP明朝B" panose="02020800000000000000" pitchFamily="18" charset="-128"/>
              <a:ea typeface="HGP明朝B" panose="02020800000000000000" pitchFamily="18" charset="-128"/>
            </a:endParaRPr>
          </a:p>
        </p:txBody>
      </p:sp>
      <p:sp>
        <p:nvSpPr>
          <p:cNvPr id="7" name="正方形/長方形 6"/>
          <p:cNvSpPr/>
          <p:nvPr/>
        </p:nvSpPr>
        <p:spPr>
          <a:xfrm>
            <a:off x="7623292" y="850245"/>
            <a:ext cx="2901756" cy="307777"/>
          </a:xfrm>
          <a:prstGeom prst="rect">
            <a:avLst/>
          </a:prstGeom>
        </p:spPr>
        <p:txBody>
          <a:bodyPr wrap="none">
            <a:spAutoFit/>
          </a:bodyPr>
          <a:lstStyle/>
          <a:p>
            <a:r>
              <a:rPr lang="ja-JP" altLang="en-US" sz="1400" dirty="0">
                <a:latin typeface="HGP明朝B" panose="02020800000000000000" pitchFamily="18" charset="-128"/>
                <a:ea typeface="HGP明朝B" panose="02020800000000000000" pitchFamily="18" charset="-128"/>
              </a:rPr>
              <a:t>（大渕憲一氏　</a:t>
            </a:r>
            <a:r>
              <a:rPr lang="en-US" altLang="ja-JP" sz="1400" dirty="0">
                <a:latin typeface="HGP明朝B" panose="02020800000000000000" pitchFamily="18" charset="-128"/>
                <a:ea typeface="HGP明朝B" panose="02020800000000000000" pitchFamily="18" charset="-128"/>
              </a:rPr>
              <a:t>『</a:t>
            </a:r>
            <a:r>
              <a:rPr lang="ja-JP" altLang="en-US" sz="1400" dirty="0">
                <a:latin typeface="HGP明朝B" panose="02020800000000000000" pitchFamily="18" charset="-128"/>
                <a:ea typeface="HGP明朝B" panose="02020800000000000000" pitchFamily="18" charset="-128"/>
              </a:rPr>
              <a:t>謝罪の研究</a:t>
            </a:r>
            <a:r>
              <a:rPr lang="en-US" altLang="ja-JP" sz="1400" dirty="0">
                <a:latin typeface="HGP明朝B" panose="02020800000000000000" pitchFamily="18" charset="-128"/>
                <a:ea typeface="HGP明朝B" panose="02020800000000000000" pitchFamily="18" charset="-128"/>
              </a:rPr>
              <a:t>』</a:t>
            </a:r>
            <a:r>
              <a:rPr lang="ja-JP" altLang="en-US" sz="1400" dirty="0">
                <a:latin typeface="HGP明朝B" panose="02020800000000000000" pitchFamily="18" charset="-128"/>
                <a:ea typeface="HGP明朝B" panose="02020800000000000000" pitchFamily="18" charset="-128"/>
              </a:rPr>
              <a:t>　</a:t>
            </a:r>
            <a:r>
              <a:rPr lang="en-US" altLang="ja-JP" sz="1400" dirty="0">
                <a:latin typeface="HGP明朝B" panose="02020800000000000000" pitchFamily="18" charset="-128"/>
                <a:ea typeface="HGP明朝B" panose="02020800000000000000" pitchFamily="18" charset="-128"/>
              </a:rPr>
              <a:t>2014</a:t>
            </a:r>
            <a:r>
              <a:rPr lang="ja-JP" altLang="en-US" sz="1400" dirty="0">
                <a:latin typeface="HGP明朝B" panose="02020800000000000000" pitchFamily="18" charset="-128"/>
                <a:ea typeface="HGP明朝B" panose="02020800000000000000" pitchFamily="18" charset="-128"/>
              </a:rPr>
              <a:t>）</a:t>
            </a:r>
            <a:endParaRPr lang="ja-JP" altLang="en-US"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1500066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42</a:t>
            </a:fld>
            <a:endParaRPr kumimoji="1" lang="ja-JP" altLang="en-US" dirty="0"/>
          </a:p>
        </p:txBody>
      </p:sp>
      <p:sp>
        <p:nvSpPr>
          <p:cNvPr id="4" name="正方形/長方形 3"/>
          <p:cNvSpPr/>
          <p:nvPr/>
        </p:nvSpPr>
        <p:spPr>
          <a:xfrm>
            <a:off x="438842" y="2354821"/>
            <a:ext cx="12192000" cy="1169551"/>
          </a:xfrm>
          <a:prstGeom prst="rect">
            <a:avLst/>
          </a:prstGeom>
        </p:spPr>
        <p:txBody>
          <a:bodyPr wrap="square">
            <a:spAutoFit/>
          </a:bodyPr>
          <a:lstStyle/>
          <a:p>
            <a:r>
              <a:rPr lang="en-US" altLang="ja-JP" dirty="0">
                <a:latin typeface="HGP明朝B" panose="02020800000000000000" pitchFamily="18" charset="-128"/>
                <a:ea typeface="HGP明朝B" panose="02020800000000000000" pitchFamily="18" charset="-128"/>
              </a:rPr>
              <a:t>『</a:t>
            </a:r>
            <a:r>
              <a:rPr lang="ja-JP" altLang="en-US" sz="1600" i="1" dirty="0">
                <a:latin typeface="HGP明朝B" panose="02020800000000000000" pitchFamily="18" charset="-128"/>
                <a:ea typeface="HGP明朝B" panose="02020800000000000000" pitchFamily="18" charset="-128"/>
              </a:rPr>
              <a:t>「ご迷惑をお掛けしました」と負事象の発生を認めても、「でも自分のせいではありません」と責任を否定すれば謝罪ではありません</a:t>
            </a:r>
            <a:r>
              <a:rPr lang="en-US" altLang="ja-JP" dirty="0">
                <a:latin typeface="HGP明朝B" panose="02020800000000000000" pitchFamily="18" charset="-128"/>
                <a:ea typeface="HGP明朝B" panose="02020800000000000000" pitchFamily="18" charset="-128"/>
              </a:rPr>
              <a:t>』</a:t>
            </a:r>
          </a:p>
          <a:p>
            <a:pPr algn="ctr"/>
            <a:r>
              <a:rPr lang="ja-JP" altLang="en-US" sz="1600" dirty="0">
                <a:solidFill>
                  <a:srgbClr val="FF0000"/>
                </a:solidFill>
                <a:latin typeface="HGP明朝B" panose="02020800000000000000" pitchFamily="18" charset="-128"/>
                <a:ea typeface="HGP明朝B" panose="02020800000000000000" pitchFamily="18" charset="-128"/>
              </a:rPr>
              <a:t>同様に</a:t>
            </a:r>
            <a:endParaRPr lang="en-US" altLang="ja-JP" dirty="0">
              <a:solidFill>
                <a:srgbClr val="FF0000"/>
              </a:solidFill>
              <a:latin typeface="HGP明朝B" panose="02020800000000000000" pitchFamily="18" charset="-128"/>
              <a:ea typeface="HGP明朝B" panose="02020800000000000000" pitchFamily="18" charset="-128"/>
            </a:endParaRPr>
          </a:p>
          <a:p>
            <a:r>
              <a:rPr lang="en-US" altLang="ja-JP" dirty="0">
                <a:latin typeface="HGP明朝B" panose="02020800000000000000" pitchFamily="18" charset="-128"/>
                <a:ea typeface="HGP明朝B" panose="02020800000000000000" pitchFamily="18" charset="-128"/>
              </a:rPr>
              <a:t>『</a:t>
            </a:r>
            <a:r>
              <a:rPr lang="ja-JP" altLang="en-US" sz="1600" i="1" dirty="0">
                <a:latin typeface="HGP明朝B" panose="02020800000000000000" pitchFamily="18" charset="-128"/>
                <a:ea typeface="HGP明朝B" panose="02020800000000000000" pitchFamily="18" charset="-128"/>
              </a:rPr>
              <a:t>「自分のせいです」と責任は認めても、「申し訳なく思っている」といった悔悛の表明がないと、「本当に悪いと思っているのか」</a:t>
            </a:r>
            <a:endParaRPr lang="en-US" altLang="ja-JP" sz="1600" i="1" dirty="0">
              <a:latin typeface="HGP明朝B" panose="02020800000000000000" pitchFamily="18" charset="-128"/>
              <a:ea typeface="HGP明朝B" panose="02020800000000000000" pitchFamily="18" charset="-128"/>
            </a:endParaRPr>
          </a:p>
          <a:p>
            <a:r>
              <a:rPr lang="ja-JP" altLang="en-US" sz="1600" i="1" dirty="0">
                <a:latin typeface="HGP明朝B" panose="02020800000000000000" pitchFamily="18" charset="-128"/>
                <a:ea typeface="HGP明朝B" panose="02020800000000000000" pitchFamily="18" charset="-128"/>
              </a:rPr>
              <a:t>という</a:t>
            </a:r>
            <a:r>
              <a:rPr lang="en-US" altLang="ja-JP" i="1" dirty="0">
                <a:latin typeface="HGP明朝B" panose="02020800000000000000" pitchFamily="18" charset="-128"/>
                <a:ea typeface="HGP明朝B" panose="02020800000000000000" pitchFamily="18" charset="-128"/>
              </a:rPr>
              <a:t> </a:t>
            </a:r>
            <a:r>
              <a:rPr lang="ja-JP" altLang="en-US" sz="1600" i="1" dirty="0">
                <a:latin typeface="HGP明朝B" panose="02020800000000000000" pitchFamily="18" charset="-128"/>
                <a:ea typeface="HGP明朝B" panose="02020800000000000000" pitchFamily="18" charset="-128"/>
              </a:rPr>
              <a:t>疑問を相手に与える</a:t>
            </a:r>
            <a:r>
              <a:rPr lang="en-US" altLang="ja-JP" dirty="0">
                <a:latin typeface="HGP明朝B" panose="02020800000000000000" pitchFamily="18" charset="-128"/>
                <a:ea typeface="HGP明朝B" panose="02020800000000000000" pitchFamily="18" charset="-128"/>
              </a:rPr>
              <a:t>』</a:t>
            </a:r>
          </a:p>
        </p:txBody>
      </p:sp>
      <p:sp>
        <p:nvSpPr>
          <p:cNvPr id="5" name="正方形/長方形 4"/>
          <p:cNvSpPr/>
          <p:nvPr/>
        </p:nvSpPr>
        <p:spPr>
          <a:xfrm>
            <a:off x="9102685" y="3555150"/>
            <a:ext cx="2941831" cy="307777"/>
          </a:xfrm>
          <a:prstGeom prst="rect">
            <a:avLst/>
          </a:prstGeom>
        </p:spPr>
        <p:txBody>
          <a:bodyPr wrap="none">
            <a:spAutoFit/>
          </a:bodyPr>
          <a:lstStyle/>
          <a:p>
            <a:r>
              <a:rPr lang="ja-JP" altLang="en-US" sz="1400" dirty="0">
                <a:latin typeface="HGP明朝B" panose="02020800000000000000" pitchFamily="18" charset="-128"/>
                <a:ea typeface="HGP明朝B" panose="02020800000000000000" pitchFamily="18" charset="-128"/>
              </a:rPr>
              <a:t>（大渕憲一氏　</a:t>
            </a:r>
            <a:r>
              <a:rPr lang="en-US" altLang="ja-JP" sz="1400" dirty="0">
                <a:latin typeface="HGP明朝B" panose="02020800000000000000" pitchFamily="18" charset="-128"/>
                <a:ea typeface="HGP明朝B" panose="02020800000000000000" pitchFamily="18" charset="-128"/>
              </a:rPr>
              <a:t>『</a:t>
            </a:r>
            <a:r>
              <a:rPr lang="ja-JP" altLang="en-US" sz="1400" dirty="0">
                <a:latin typeface="HGP明朝B" panose="02020800000000000000" pitchFamily="18" charset="-128"/>
                <a:ea typeface="HGP明朝B" panose="02020800000000000000" pitchFamily="18" charset="-128"/>
              </a:rPr>
              <a:t>謝罪の研究</a:t>
            </a:r>
            <a:r>
              <a:rPr lang="en-US" altLang="ja-JP" sz="1400" dirty="0">
                <a:latin typeface="HGP明朝B" panose="02020800000000000000" pitchFamily="18" charset="-128"/>
                <a:ea typeface="HGP明朝B" panose="02020800000000000000" pitchFamily="18" charset="-128"/>
              </a:rPr>
              <a:t>』</a:t>
            </a:r>
            <a:r>
              <a:rPr lang="ja-JP" altLang="en-US" sz="1400" dirty="0">
                <a:latin typeface="HGP明朝B" panose="02020800000000000000" pitchFamily="18" charset="-128"/>
                <a:ea typeface="HGP明朝B" panose="02020800000000000000" pitchFamily="18" charset="-128"/>
              </a:rPr>
              <a:t>　</a:t>
            </a:r>
            <a:r>
              <a:rPr lang="en-US" altLang="ja-JP" sz="1400" dirty="0">
                <a:latin typeface="HGP明朝B" panose="02020800000000000000" pitchFamily="18" charset="-128"/>
                <a:ea typeface="HGP明朝B" panose="02020800000000000000" pitchFamily="18" charset="-128"/>
              </a:rPr>
              <a:t>2014</a:t>
            </a:r>
            <a:r>
              <a:rPr lang="ja-JP" altLang="en-US" sz="1400" dirty="0">
                <a:latin typeface="HGP明朝B" panose="02020800000000000000" pitchFamily="18" charset="-128"/>
                <a:ea typeface="HGP明朝B" panose="02020800000000000000" pitchFamily="18" charset="-128"/>
              </a:rPr>
              <a:t>）</a:t>
            </a:r>
            <a:endParaRPr lang="ja-JP" altLang="en-US" dirty="0">
              <a:latin typeface="HGP明朝B" panose="02020800000000000000" pitchFamily="18" charset="-128"/>
              <a:ea typeface="HGP明朝B" panose="02020800000000000000" pitchFamily="18" charset="-128"/>
            </a:endParaRPr>
          </a:p>
        </p:txBody>
      </p:sp>
      <p:sp>
        <p:nvSpPr>
          <p:cNvPr id="6" name="正方形/長方形 5"/>
          <p:cNvSpPr/>
          <p:nvPr/>
        </p:nvSpPr>
        <p:spPr>
          <a:xfrm>
            <a:off x="151239" y="4770868"/>
            <a:ext cx="11692418" cy="584775"/>
          </a:xfrm>
          <a:prstGeom prst="rect">
            <a:avLst/>
          </a:prstGeom>
        </p:spPr>
        <p:txBody>
          <a:bodyPr wrap="square">
            <a:spAutoFit/>
          </a:bodyPr>
          <a:lstStyle/>
          <a:p>
            <a:r>
              <a:rPr lang="ja-JP" altLang="en-US" sz="3200" dirty="0">
                <a:latin typeface="HGP明朝B" panose="02020800000000000000" pitchFamily="18" charset="-128"/>
                <a:ea typeface="HGP明朝B" panose="02020800000000000000" pitchFamily="18" charset="-128"/>
              </a:rPr>
              <a:t>責任受容と悔悛表明が含まれていないと逆に不信感を与えてしまう</a:t>
            </a:r>
            <a:endParaRPr lang="en-US" altLang="ja-JP" sz="3200"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5159306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51114" y="121285"/>
            <a:ext cx="10515600" cy="1325563"/>
          </a:xfrm>
        </p:spPr>
        <p:txBody>
          <a:bodyPr/>
          <a:lstStyle/>
          <a:p>
            <a:r>
              <a:rPr kumimoji="1" lang="ja-JP" altLang="en-US" dirty="0">
                <a:latin typeface="HGP明朝B" panose="02020800000000000000" pitchFamily="18" charset="-128"/>
                <a:ea typeface="HGP明朝B" panose="02020800000000000000" pitchFamily="18" charset="-128"/>
              </a:rPr>
              <a:t>日本人の謝罪傾向</a:t>
            </a:r>
          </a:p>
        </p:txBody>
      </p:sp>
      <p:sp>
        <p:nvSpPr>
          <p:cNvPr id="13" name="スライド番号プレースホルダー 12"/>
          <p:cNvSpPr>
            <a:spLocks noGrp="1"/>
          </p:cNvSpPr>
          <p:nvPr>
            <p:ph type="sldNum" sz="quarter" idx="12"/>
          </p:nvPr>
        </p:nvSpPr>
        <p:spPr/>
        <p:txBody>
          <a:bodyPr/>
          <a:lstStyle/>
          <a:p>
            <a:fld id="{AFBD6CD3-B33C-420D-8F05-F91DE2D9C373}" type="slidenum">
              <a:rPr kumimoji="1" lang="ja-JP" altLang="en-US" smtClean="0"/>
              <a:t>43</a:t>
            </a:fld>
            <a:endParaRPr kumimoji="1" lang="ja-JP" altLang="en-US"/>
          </a:p>
        </p:txBody>
      </p:sp>
      <p:sp>
        <p:nvSpPr>
          <p:cNvPr id="5" name="角丸四角形 4"/>
          <p:cNvSpPr/>
          <p:nvPr/>
        </p:nvSpPr>
        <p:spPr>
          <a:xfrm>
            <a:off x="1015181" y="1313257"/>
            <a:ext cx="8967019" cy="1725561"/>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238864" y="1521138"/>
            <a:ext cx="8155859" cy="1323439"/>
          </a:xfrm>
          <a:prstGeom prst="rect">
            <a:avLst/>
          </a:prstGeom>
          <a:noFill/>
        </p:spPr>
        <p:txBody>
          <a:bodyPr wrap="square" rtlCol="0">
            <a:spAutoFit/>
          </a:bodyPr>
          <a:lstStyle/>
          <a:p>
            <a:r>
              <a:rPr kumimoji="1" lang="ja-JP" altLang="en-US" sz="3200" dirty="0">
                <a:latin typeface="HGP明朝B" panose="02020800000000000000" pitchFamily="18" charset="-128"/>
                <a:ea typeface="HGP明朝B" panose="02020800000000000000" pitchFamily="18" charset="-128"/>
              </a:rPr>
              <a:t>内発的要因</a:t>
            </a:r>
            <a:endParaRPr kumimoji="1" lang="en-US" altLang="ja-JP" sz="3200"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　・心理的メカニズム（動機要素・認知要素）</a:t>
            </a:r>
            <a:endParaRPr lang="en-US" altLang="ja-JP" sz="2400" dirty="0">
              <a:latin typeface="HGP明朝B" panose="02020800000000000000" pitchFamily="18" charset="-128"/>
              <a:ea typeface="HGP明朝B" panose="02020800000000000000" pitchFamily="18" charset="-128"/>
            </a:endParaRPr>
          </a:p>
          <a:p>
            <a:r>
              <a:rPr kumimoji="1" lang="ja-JP" altLang="en-US" sz="2400" dirty="0">
                <a:latin typeface="HGP明朝B" panose="02020800000000000000" pitchFamily="18" charset="-128"/>
                <a:ea typeface="HGP明朝B" panose="02020800000000000000" pitchFamily="18" charset="-128"/>
              </a:rPr>
              <a:t>　・人間関係志向といった文化的要素</a:t>
            </a:r>
          </a:p>
        </p:txBody>
      </p:sp>
      <p:sp>
        <p:nvSpPr>
          <p:cNvPr id="9" name="テキスト ボックス 8"/>
          <p:cNvSpPr txBox="1"/>
          <p:nvPr/>
        </p:nvSpPr>
        <p:spPr>
          <a:xfrm>
            <a:off x="1238864" y="3509562"/>
            <a:ext cx="8436078" cy="954107"/>
          </a:xfrm>
          <a:prstGeom prst="rect">
            <a:avLst/>
          </a:prstGeom>
          <a:noFill/>
        </p:spPr>
        <p:txBody>
          <a:bodyPr wrap="square" rtlCol="0">
            <a:spAutoFit/>
          </a:bodyPr>
          <a:lstStyle/>
          <a:p>
            <a:r>
              <a:rPr kumimoji="1" lang="ja-JP" altLang="en-US" sz="3200" dirty="0">
                <a:latin typeface="HGP明朝B" panose="02020800000000000000" pitchFamily="18" charset="-128"/>
                <a:ea typeface="HGP明朝B" panose="02020800000000000000" pitchFamily="18" charset="-128"/>
              </a:rPr>
              <a:t>外的要因</a:t>
            </a:r>
            <a:endParaRPr kumimoji="1" lang="en-US" altLang="ja-JP" sz="3200" dirty="0">
              <a:latin typeface="HGP明朝B" panose="02020800000000000000" pitchFamily="18" charset="-128"/>
              <a:ea typeface="HGP明朝B" panose="02020800000000000000" pitchFamily="18" charset="-128"/>
            </a:endParaRPr>
          </a:p>
          <a:p>
            <a:r>
              <a:rPr lang="en-US" altLang="ja-JP" sz="2400" dirty="0">
                <a:latin typeface="HGP明朝B" panose="02020800000000000000" pitchFamily="18" charset="-128"/>
                <a:ea typeface="HGP明朝B" panose="02020800000000000000" pitchFamily="18" charset="-128"/>
              </a:rPr>
              <a:t> </a:t>
            </a:r>
            <a:r>
              <a:rPr lang="ja-JP" altLang="en-US" sz="2400" dirty="0">
                <a:latin typeface="HGP明朝B" panose="02020800000000000000" pitchFamily="18" charset="-128"/>
                <a:ea typeface="HGP明朝B" panose="02020800000000000000" pitchFamily="18" charset="-128"/>
              </a:rPr>
              <a:t>・しつけや教育の影響</a:t>
            </a:r>
            <a:endParaRPr kumimoji="1" lang="ja-JP" altLang="en-US" sz="2400" dirty="0">
              <a:latin typeface="HGP明朝B" panose="02020800000000000000" pitchFamily="18" charset="-128"/>
              <a:ea typeface="HGP明朝B" panose="02020800000000000000" pitchFamily="18" charset="-128"/>
            </a:endParaRPr>
          </a:p>
        </p:txBody>
      </p:sp>
      <p:sp>
        <p:nvSpPr>
          <p:cNvPr id="11" name="右矢印 10"/>
          <p:cNvSpPr/>
          <p:nvPr/>
        </p:nvSpPr>
        <p:spPr>
          <a:xfrm>
            <a:off x="1076633" y="5009000"/>
            <a:ext cx="1135626" cy="64892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2212259" y="5073157"/>
            <a:ext cx="8072564" cy="646331"/>
          </a:xfrm>
          <a:prstGeom prst="rect">
            <a:avLst/>
          </a:prstGeom>
          <a:noFill/>
        </p:spPr>
        <p:txBody>
          <a:bodyPr wrap="square" rtlCol="0">
            <a:spAutoFit/>
          </a:bodyPr>
          <a:lstStyle/>
          <a:p>
            <a:r>
              <a:rPr kumimoji="1" lang="ja-JP" altLang="en-US" sz="3600" dirty="0"/>
              <a:t>日本人は</a:t>
            </a:r>
            <a:r>
              <a:rPr kumimoji="1" lang="ja-JP" altLang="en-US" sz="3600" u="sng" dirty="0"/>
              <a:t>反射的に謝罪する傾向</a:t>
            </a:r>
            <a:r>
              <a:rPr kumimoji="1" lang="ja-JP" altLang="en-US" sz="3600" dirty="0"/>
              <a:t>がある</a:t>
            </a:r>
          </a:p>
        </p:txBody>
      </p:sp>
      <p:sp>
        <p:nvSpPr>
          <p:cNvPr id="3" name="角丸四角形 6"/>
          <p:cNvSpPr/>
          <p:nvPr/>
        </p:nvSpPr>
        <p:spPr>
          <a:xfrm>
            <a:off x="1015180" y="3283550"/>
            <a:ext cx="8967019" cy="1459220"/>
          </a:xfrm>
          <a:prstGeom prst="roundRect">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2538359" y="5865209"/>
            <a:ext cx="6202339" cy="369332"/>
          </a:xfrm>
          <a:prstGeom prst="rect">
            <a:avLst/>
          </a:prstGeom>
        </p:spPr>
        <p:txBody>
          <a:bodyPr wrap="none">
            <a:spAutoFit/>
          </a:bodyPr>
          <a:lstStyle/>
          <a:p>
            <a:r>
              <a:rPr lang="ja-JP" altLang="en-US" dirty="0">
                <a:latin typeface="HGP明朝B" panose="02020800000000000000" pitchFamily="18" charset="-128"/>
                <a:ea typeface="HGP明朝B" panose="02020800000000000000" pitchFamily="18" charset="-128"/>
              </a:rPr>
              <a:t>反射的謝罪→とりあえず被害者の怒りを鎮めようとする宥和行動</a:t>
            </a:r>
          </a:p>
        </p:txBody>
      </p:sp>
    </p:spTree>
    <p:extLst>
      <p:ext uri="{BB962C8B-B14F-4D97-AF65-F5344CB8AC3E}">
        <p14:creationId xmlns:p14="http://schemas.microsoft.com/office/powerpoint/2010/main" val="13857044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6399568" y="3973230"/>
            <a:ext cx="6341807" cy="523220"/>
          </a:xfrm>
          <a:prstGeom prst="rect">
            <a:avLst/>
          </a:prstGeom>
          <a:noFill/>
        </p:spPr>
        <p:txBody>
          <a:bodyPr wrap="square" rtlCol="0">
            <a:spAutoFit/>
          </a:bodyPr>
          <a:lstStyle/>
          <a:p>
            <a:r>
              <a:rPr lang="ja-JP" altLang="en-US" sz="1400" dirty="0"/>
              <a:t>「謝罪」の効果を複数の指標で分析し、その有効性を解明</a:t>
            </a:r>
            <a:endParaRPr lang="en-US" altLang="ja-JP" dirty="0"/>
          </a:p>
          <a:p>
            <a:r>
              <a:rPr lang="ja-JP" altLang="en-US" sz="1400" dirty="0"/>
              <a:t>岡ノ谷一夫　２０１２</a:t>
            </a:r>
            <a:endParaRPr lang="en-US" altLang="ja-JP" dirty="0"/>
          </a:p>
        </p:txBody>
      </p:sp>
      <p:sp>
        <p:nvSpPr>
          <p:cNvPr id="2" name="タイトル 1"/>
          <p:cNvSpPr>
            <a:spLocks noGrp="1"/>
          </p:cNvSpPr>
          <p:nvPr>
            <p:ph type="title"/>
          </p:nvPr>
        </p:nvSpPr>
        <p:spPr>
          <a:xfrm>
            <a:off x="2769326" y="3209807"/>
            <a:ext cx="6348548" cy="447794"/>
          </a:xfrm>
        </p:spPr>
        <p:txBody>
          <a:bodyPr>
            <a:normAutofit fontScale="90000"/>
          </a:bodyPr>
          <a:lstStyle/>
          <a:p>
            <a:r>
              <a:rPr lang="ja-JP" altLang="en-US" sz="2000" b="1" dirty="0"/>
              <a:t>表</a:t>
            </a:r>
            <a:r>
              <a:rPr lang="ja-JP" altLang="en-US" sz="2000" b="1"/>
              <a:t>面・反射的謝罪</a:t>
            </a:r>
            <a:r>
              <a:rPr lang="ja-JP" altLang="en-US" sz="2000" b="1" dirty="0"/>
              <a:t>によって不快状態を示す数値が上昇している。</a:t>
            </a:r>
            <a:endParaRPr kumimoji="1" lang="ja-JP" altLang="en-US" sz="2400" dirty="0"/>
          </a:p>
        </p:txBody>
      </p:sp>
      <p:sp>
        <p:nvSpPr>
          <p:cNvPr id="4" name="スライド番号プレースホルダー 3"/>
          <p:cNvSpPr>
            <a:spLocks noGrp="1"/>
          </p:cNvSpPr>
          <p:nvPr>
            <p:ph type="sldNum" sz="quarter" idx="12"/>
          </p:nvPr>
        </p:nvSpPr>
        <p:spPr/>
        <p:txBody>
          <a:bodyPr/>
          <a:lstStyle/>
          <a:p>
            <a:fld id="{AFBD6CD3-B33C-420D-8F05-F91DE2D9C373}" type="slidenum">
              <a:rPr kumimoji="1" lang="ja-JP" altLang="en-US" smtClean="0"/>
              <a:t>44</a:t>
            </a:fld>
            <a:endParaRPr kumimoji="1" lang="ja-JP" altLang="en-US"/>
          </a:p>
        </p:txBody>
      </p:sp>
      <p:grpSp>
        <p:nvGrpSpPr>
          <p:cNvPr id="10" name="グループ化 5"/>
          <p:cNvGrpSpPr/>
          <p:nvPr/>
        </p:nvGrpSpPr>
        <p:grpSpPr>
          <a:xfrm>
            <a:off x="1333500" y="907116"/>
            <a:ext cx="9276736" cy="2814542"/>
            <a:chOff x="1602657" y="365325"/>
            <a:chExt cx="9276736" cy="2814542"/>
          </a:xfrm>
        </p:grpSpPr>
        <p:grpSp>
          <p:nvGrpSpPr>
            <p:cNvPr id="11" name="グループ化 12"/>
            <p:cNvGrpSpPr/>
            <p:nvPr/>
          </p:nvGrpSpPr>
          <p:grpSpPr>
            <a:xfrm>
              <a:off x="1602657" y="365325"/>
              <a:ext cx="9276736" cy="2814542"/>
              <a:chOff x="1559642" y="902052"/>
              <a:chExt cx="9276736" cy="2814542"/>
            </a:xfrm>
          </p:grpSpPr>
          <p:pic>
            <p:nvPicPr>
              <p:cNvPr id="3" name="図 1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559642" y="902052"/>
                <a:ext cx="9276736" cy="281454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図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5710" y="2376703"/>
                <a:ext cx="2310584" cy="412953"/>
              </a:xfrm>
              <a:prstGeom prst="rect">
                <a:avLst/>
              </a:prstGeom>
            </p:spPr>
          </p:pic>
        </p:grpSp>
        <p:sp>
          <p:nvSpPr>
            <p:cNvPr id="9" name="正方形/長方形 8"/>
            <p:cNvSpPr/>
            <p:nvPr/>
          </p:nvSpPr>
          <p:spPr>
            <a:xfrm>
              <a:off x="2864873" y="2609596"/>
              <a:ext cx="4257368" cy="391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テキスト ボックス 6"/>
          <p:cNvSpPr txBox="1"/>
          <p:nvPr/>
        </p:nvSpPr>
        <p:spPr>
          <a:xfrm>
            <a:off x="1650476" y="5097411"/>
            <a:ext cx="8642783" cy="523220"/>
          </a:xfrm>
          <a:prstGeom prst="rect">
            <a:avLst/>
          </a:prstGeom>
          <a:noFill/>
        </p:spPr>
        <p:txBody>
          <a:bodyPr wrap="square" rtlCol="0">
            <a:spAutoFit/>
          </a:bodyPr>
          <a:lstStyle/>
          <a:p>
            <a:r>
              <a:rPr lang="ja-JP" altLang="en-US" sz="2800" u="sng" dirty="0">
                <a:solidFill>
                  <a:srgbClr val="FF0000"/>
                </a:solidFill>
                <a:latin typeface="HGP明朝B" panose="02020800000000000000" pitchFamily="18" charset="-128"/>
                <a:ea typeface="HGP明朝B" panose="02020800000000000000" pitchFamily="18" charset="-128"/>
              </a:rPr>
              <a:t>表面的謝罪や反射的謝罪を受け手は好まないのでは？</a:t>
            </a:r>
            <a:endParaRPr kumimoji="1" lang="ja-JP" altLang="en-US" sz="2800" dirty="0">
              <a:solidFill>
                <a:srgbClr val="FF0000"/>
              </a:solidFill>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7601644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942441" y="2086203"/>
            <a:ext cx="10576050" cy="2308324"/>
          </a:xfrm>
          <a:prstGeom prst="rect">
            <a:avLst/>
          </a:prstGeom>
        </p:spPr>
        <p:txBody>
          <a:bodyPr wrap="square">
            <a:spAutoFit/>
          </a:bodyPr>
          <a:lstStyle/>
          <a:p>
            <a:r>
              <a:rPr lang="ja-JP" altLang="en-US" sz="3600" dirty="0">
                <a:latin typeface="HGP明朝B" panose="02020800000000000000" pitchFamily="18" charset="-128"/>
                <a:ea typeface="HGP明朝B" panose="02020800000000000000" pitchFamily="18" charset="-128"/>
                <a:cs typeface="HGSMinchoE" charset="-128"/>
              </a:rPr>
              <a:t>仮説</a:t>
            </a:r>
            <a:r>
              <a:rPr lang="en-US" altLang="ja-JP" sz="3600" dirty="0">
                <a:latin typeface="HGP明朝B" panose="02020800000000000000" pitchFamily="18" charset="-128"/>
                <a:ea typeface="HGP明朝B" panose="02020800000000000000" pitchFamily="18" charset="-128"/>
                <a:cs typeface="HGSMinchoE" charset="-128"/>
              </a:rPr>
              <a:t>2)</a:t>
            </a:r>
            <a:endParaRPr lang="ja-JP" altLang="en-US" sz="3600" dirty="0">
              <a:latin typeface="HGP明朝B" panose="02020800000000000000" pitchFamily="18" charset="-128"/>
              <a:ea typeface="HGP明朝B" panose="02020800000000000000" pitchFamily="18" charset="-128"/>
              <a:cs typeface="HGSMinchoE" charset="-128"/>
            </a:endParaRPr>
          </a:p>
          <a:p>
            <a:endParaRPr lang="en-US" altLang="ja-JP" sz="3600" dirty="0">
              <a:latin typeface="HGP明朝B" panose="02020800000000000000" pitchFamily="18" charset="-128"/>
              <a:ea typeface="HGP明朝B" panose="02020800000000000000" pitchFamily="18" charset="-128"/>
            </a:endParaRPr>
          </a:p>
          <a:p>
            <a:r>
              <a:rPr lang="ja-JP" altLang="en-US" sz="3600" dirty="0">
                <a:latin typeface="HGP明朝B" panose="02020800000000000000" pitchFamily="18" charset="-128"/>
                <a:ea typeface="HGP明朝B" panose="02020800000000000000" pitchFamily="18" charset="-128"/>
              </a:rPr>
              <a:t>賛否両論がある</a:t>
            </a:r>
            <a:r>
              <a:rPr lang="en-US" altLang="ja-JP" sz="3600" dirty="0">
                <a:latin typeface="HGP明朝B" panose="02020800000000000000" pitchFamily="18" charset="-128"/>
                <a:ea typeface="HGP明朝B" panose="02020800000000000000" pitchFamily="18" charset="-128"/>
              </a:rPr>
              <a:t>CM</a:t>
            </a:r>
            <a:r>
              <a:rPr lang="ja-JP" altLang="en-US" sz="3600" dirty="0">
                <a:latin typeface="HGP明朝B" panose="02020800000000000000" pitchFamily="18" charset="-128"/>
                <a:ea typeface="HGP明朝B" panose="02020800000000000000" pitchFamily="18" charset="-128"/>
              </a:rPr>
              <a:t>において、表面的謝罪では</a:t>
            </a:r>
            <a:r>
              <a:rPr lang="en-US" altLang="ja-JP" sz="3600" dirty="0">
                <a:latin typeface="HGP明朝B" panose="02020800000000000000" pitchFamily="18" charset="-128"/>
                <a:ea typeface="HGP明朝B" panose="02020800000000000000" pitchFamily="18" charset="-128"/>
              </a:rPr>
              <a:t>CM </a:t>
            </a:r>
            <a:r>
              <a:rPr lang="ja-JP" altLang="en-US" sz="3600" dirty="0">
                <a:latin typeface="HGP明朝B" panose="02020800000000000000" pitchFamily="18" charset="-128"/>
                <a:ea typeface="HGP明朝B" panose="02020800000000000000" pitchFamily="18" charset="-128"/>
              </a:rPr>
              <a:t>を否定派の、企業に対する好感度は上がらない。</a:t>
            </a:r>
            <a:endParaRPr lang="ja-JP" altLang="en-US" sz="2900" dirty="0">
              <a:latin typeface="HGP明朝B" panose="02020800000000000000" pitchFamily="18" charset="-128"/>
              <a:ea typeface="HGP明朝B" panose="02020800000000000000" pitchFamily="18" charset="-128"/>
            </a:endParaRPr>
          </a:p>
        </p:txBody>
      </p:sp>
      <p:sp>
        <p:nvSpPr>
          <p:cNvPr id="4" name="スライド番号プレースホルダー 3"/>
          <p:cNvSpPr>
            <a:spLocks noGrp="1"/>
          </p:cNvSpPr>
          <p:nvPr>
            <p:ph type="sldNum" sz="quarter" idx="12"/>
          </p:nvPr>
        </p:nvSpPr>
        <p:spPr/>
        <p:txBody>
          <a:bodyPr/>
          <a:lstStyle/>
          <a:p>
            <a:fld id="{AFBD6CD3-B33C-420D-8F05-F91DE2D9C373}" type="slidenum">
              <a:rPr kumimoji="1" lang="ja-JP" altLang="en-US" smtClean="0"/>
              <a:t>45</a:t>
            </a:fld>
            <a:endParaRPr kumimoji="1" lang="ja-JP" altLang="en-US"/>
          </a:p>
        </p:txBody>
      </p:sp>
    </p:spTree>
    <p:extLst>
      <p:ext uri="{BB962C8B-B14F-4D97-AF65-F5344CB8AC3E}">
        <p14:creationId xmlns:p14="http://schemas.microsoft.com/office/powerpoint/2010/main" val="66218170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34961" y="242657"/>
            <a:ext cx="1447800" cy="785249"/>
          </a:xfrm>
        </p:spPr>
        <p:txBody>
          <a:bodyPr>
            <a:normAutofit/>
          </a:bodyPr>
          <a:lstStyle/>
          <a:p>
            <a:r>
              <a:rPr kumimoji="1" lang="ja-JP" altLang="en-US" dirty="0">
                <a:latin typeface="HGP明朝B" panose="02020800000000000000" pitchFamily="18" charset="-128"/>
                <a:ea typeface="HGP明朝B" panose="02020800000000000000" pitchFamily="18" charset="-128"/>
              </a:rPr>
              <a:t>検証</a:t>
            </a:r>
          </a:p>
        </p:txBody>
      </p:sp>
      <p:sp>
        <p:nvSpPr>
          <p:cNvPr id="9" name="スライド番号プレースホルダー 2"/>
          <p:cNvSpPr>
            <a:spLocks noGrp="1"/>
          </p:cNvSpPr>
          <p:nvPr>
            <p:ph type="sldNum" sz="quarter" idx="12"/>
          </p:nvPr>
        </p:nvSpPr>
        <p:spPr/>
        <p:txBody>
          <a:bodyPr/>
          <a:lstStyle/>
          <a:p>
            <a:fld id="{AFBD6CD3-B33C-420D-8F05-F91DE2D9C373}" type="slidenum">
              <a:rPr kumimoji="1" lang="ja-JP" altLang="en-US" smtClean="0"/>
              <a:t>46</a:t>
            </a:fld>
            <a:endParaRPr kumimoji="1" lang="ja-JP" altLang="en-US"/>
          </a:p>
        </p:txBody>
      </p:sp>
      <p:sp>
        <p:nvSpPr>
          <p:cNvPr id="7" name="テキスト ボックス 7"/>
          <p:cNvSpPr txBox="1"/>
          <p:nvPr/>
        </p:nvSpPr>
        <p:spPr>
          <a:xfrm>
            <a:off x="2563761" y="5197633"/>
            <a:ext cx="4091211" cy="1200329"/>
          </a:xfrm>
          <a:prstGeom prst="rect">
            <a:avLst/>
          </a:prstGeom>
          <a:noFill/>
        </p:spPr>
        <p:txBody>
          <a:bodyPr wrap="square" rtlCol="0">
            <a:spAutoFit/>
          </a:bodyPr>
          <a:lstStyle/>
          <a:p>
            <a:r>
              <a:rPr kumimoji="1" lang="ja-JP" altLang="en-US" sz="2400" dirty="0">
                <a:latin typeface="HGP明朝B" panose="02020800000000000000" pitchFamily="18" charset="-128"/>
                <a:ea typeface="HGP明朝B" panose="02020800000000000000" pitchFamily="18" charset="-128"/>
              </a:rPr>
              <a:t>＜選定理由＞</a:t>
            </a:r>
            <a:endParaRPr kumimoji="1" lang="en-US" altLang="ja-JP" sz="2400"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・世間で賛否両論がある</a:t>
            </a:r>
            <a:endParaRPr lang="en-US" altLang="ja-JP" sz="2400" dirty="0">
              <a:latin typeface="HGP明朝B" panose="02020800000000000000" pitchFamily="18" charset="-128"/>
              <a:ea typeface="HGP明朝B" panose="02020800000000000000" pitchFamily="18" charset="-128"/>
            </a:endParaRPr>
          </a:p>
          <a:p>
            <a:r>
              <a:rPr kumimoji="1" lang="ja-JP" altLang="en-US" sz="2400" dirty="0">
                <a:latin typeface="HGP明朝B" panose="02020800000000000000" pitchFamily="18" charset="-128"/>
                <a:ea typeface="HGP明朝B" panose="02020800000000000000" pitchFamily="18" charset="-128"/>
              </a:rPr>
              <a:t>・認知度が低い</a:t>
            </a:r>
            <a:endParaRPr kumimoji="1" lang="en-US" altLang="ja-JP" sz="2400" dirty="0">
              <a:latin typeface="HGP明朝B" panose="02020800000000000000" pitchFamily="18" charset="-128"/>
              <a:ea typeface="HGP明朝B" panose="02020800000000000000" pitchFamily="18" charset="-128"/>
            </a:endParaRPr>
          </a:p>
        </p:txBody>
      </p:sp>
      <p:pic>
        <p:nvPicPr>
          <p:cNvPr id="1026" name="Picture 2" descr="「ルミネ cm 炎上」の画像検索結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3761" y="1236912"/>
            <a:ext cx="6191250" cy="3448051"/>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5904411" y="4756632"/>
            <a:ext cx="5569764" cy="369332"/>
          </a:xfrm>
          <a:prstGeom prst="rect">
            <a:avLst/>
          </a:prstGeom>
          <a:noFill/>
        </p:spPr>
        <p:txBody>
          <a:bodyPr wrap="square" rtlCol="0">
            <a:spAutoFit/>
          </a:bodyPr>
          <a:lstStyle/>
          <a:p>
            <a:r>
              <a:rPr lang="ja-JP" altLang="en-US" dirty="0">
                <a:solidFill>
                  <a:srgbClr val="DC28D3"/>
                </a:solidFill>
                <a:latin typeface="HGP明朝B" panose="02020800000000000000" pitchFamily="18" charset="-128"/>
                <a:ea typeface="HGP明朝B" panose="02020800000000000000" pitchFamily="18" charset="-128"/>
              </a:rPr>
              <a:t>ＬＵＭＩＮＥ：働く女性を応援するスペシャルムービー</a:t>
            </a:r>
            <a:endParaRPr kumimoji="1" lang="ja-JP" altLang="en-US" sz="1400" dirty="0">
              <a:solidFill>
                <a:srgbClr val="DC28D3"/>
              </a:solidFill>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28550288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HGP明朝B" panose="02020800000000000000" pitchFamily="18" charset="-128"/>
                <a:ea typeface="HGP明朝B" panose="02020800000000000000" pitchFamily="18" charset="-128"/>
              </a:rPr>
              <a:t>検証方法</a:t>
            </a:r>
          </a:p>
        </p:txBody>
      </p:sp>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47</a:t>
            </a:fld>
            <a:endParaRPr kumimoji="1" lang="ja-JP" altLang="en-US"/>
          </a:p>
        </p:txBody>
      </p:sp>
      <p:sp>
        <p:nvSpPr>
          <p:cNvPr id="4" name="テキスト ボックス 3"/>
          <p:cNvSpPr txBox="1"/>
          <p:nvPr/>
        </p:nvSpPr>
        <p:spPr>
          <a:xfrm>
            <a:off x="1194619" y="1690688"/>
            <a:ext cx="9955161" cy="1138773"/>
          </a:xfrm>
          <a:prstGeom prst="rect">
            <a:avLst/>
          </a:prstGeom>
          <a:noFill/>
        </p:spPr>
        <p:txBody>
          <a:bodyPr wrap="square" rtlCol="0">
            <a:spAutoFit/>
          </a:bodyPr>
          <a:lstStyle/>
          <a:p>
            <a:pPr algn="ctr"/>
            <a:r>
              <a:rPr kumimoji="1" lang="ja-JP" altLang="en-US" sz="2400" dirty="0">
                <a:latin typeface="HGP明朝B" panose="02020800000000000000" pitchFamily="18" charset="-128"/>
                <a:ea typeface="HGP明朝B" panose="02020800000000000000" pitchFamily="18" charset="-128"/>
              </a:rPr>
              <a:t>「広告の炎上についての調査」として、</a:t>
            </a:r>
            <a:endParaRPr kumimoji="1" lang="en-US" altLang="ja-JP" sz="2400" dirty="0">
              <a:latin typeface="HGP明朝B" panose="02020800000000000000" pitchFamily="18" charset="-128"/>
              <a:ea typeface="HGP明朝B" panose="02020800000000000000" pitchFamily="18" charset="-128"/>
            </a:endParaRPr>
          </a:p>
          <a:p>
            <a:pPr algn="ctr"/>
            <a:r>
              <a:rPr kumimoji="1" lang="ja-JP" altLang="en-US" sz="2400" dirty="0">
                <a:latin typeface="HGP明朝B" panose="02020800000000000000" pitchFamily="18" charset="-128"/>
                <a:ea typeface="HGP明朝B" panose="02020800000000000000" pitchFamily="18" charset="-128"/>
              </a:rPr>
              <a:t>字幕入り動画を見せた後、紙面によるアンケート調査を実施</a:t>
            </a:r>
            <a:endParaRPr kumimoji="1" lang="en-US" altLang="ja-JP" sz="2400" dirty="0">
              <a:latin typeface="HGP明朝B" panose="02020800000000000000" pitchFamily="18" charset="-128"/>
              <a:ea typeface="HGP明朝B" panose="02020800000000000000" pitchFamily="18" charset="-128"/>
            </a:endParaRPr>
          </a:p>
          <a:p>
            <a:pPr algn="ctr"/>
            <a:endParaRPr kumimoji="1" lang="ja-JP" altLang="en-US" sz="2000" dirty="0">
              <a:latin typeface="HGP明朝B" panose="02020800000000000000" pitchFamily="18" charset="-128"/>
              <a:ea typeface="HGP明朝B" panose="02020800000000000000" pitchFamily="18" charset="-128"/>
            </a:endParaRPr>
          </a:p>
        </p:txBody>
      </p:sp>
      <p:sp>
        <p:nvSpPr>
          <p:cNvPr id="7" name="テキスト ボックス 6"/>
          <p:cNvSpPr txBox="1"/>
          <p:nvPr/>
        </p:nvSpPr>
        <p:spPr>
          <a:xfrm>
            <a:off x="2622754" y="2881026"/>
            <a:ext cx="6946491" cy="1661993"/>
          </a:xfrm>
          <a:prstGeom prst="rect">
            <a:avLst/>
          </a:prstGeom>
          <a:noFill/>
        </p:spPr>
        <p:txBody>
          <a:bodyPr wrap="square" rtlCol="0">
            <a:spAutoFit/>
          </a:bodyPr>
          <a:lstStyle/>
          <a:p>
            <a:r>
              <a:rPr kumimoji="1" lang="ja-JP" altLang="en-US" sz="2800" dirty="0">
                <a:latin typeface="HGP明朝B" panose="02020800000000000000" pitchFamily="18" charset="-128"/>
                <a:ea typeface="HGP明朝B" panose="02020800000000000000" pitchFamily="18" charset="-128"/>
              </a:rPr>
              <a:t>インパクトを重要視してしまったために、賛否両論が起こった</a:t>
            </a:r>
            <a:r>
              <a:rPr kumimoji="1" lang="en-US" altLang="ja-JP" sz="2800" dirty="0">
                <a:latin typeface="HGP明朝B" panose="02020800000000000000" pitchFamily="18" charset="-128"/>
                <a:ea typeface="HGP明朝B" panose="02020800000000000000" pitchFamily="18" charset="-128"/>
              </a:rPr>
              <a:t>CM</a:t>
            </a:r>
            <a:r>
              <a:rPr kumimoji="1" lang="ja-JP" altLang="en-US" sz="2800" dirty="0">
                <a:latin typeface="HGP明朝B" panose="02020800000000000000" pitchFamily="18" charset="-128"/>
                <a:ea typeface="HGP明朝B" panose="02020800000000000000" pitchFamily="18" charset="-128"/>
              </a:rPr>
              <a:t>において企業が行う謝罪が本当に有効なのか否かを検証。</a:t>
            </a:r>
          </a:p>
          <a:p>
            <a:endParaRPr kumimoji="1" lang="ja-JP" altLang="en-US" dirty="0">
              <a:latin typeface="HGP明朝B" panose="02020800000000000000" pitchFamily="18" charset="-128"/>
              <a:ea typeface="HGP明朝B" panose="02020800000000000000" pitchFamily="18" charset="-128"/>
            </a:endParaRPr>
          </a:p>
        </p:txBody>
      </p:sp>
      <p:sp>
        <p:nvSpPr>
          <p:cNvPr id="9" name="角丸四角形 8"/>
          <p:cNvSpPr/>
          <p:nvPr/>
        </p:nvSpPr>
        <p:spPr>
          <a:xfrm>
            <a:off x="2448231" y="2680664"/>
            <a:ext cx="7447936" cy="17084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905759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HGP明朝B" panose="02020800000000000000" pitchFamily="18" charset="-128"/>
                <a:ea typeface="HGP明朝B" panose="02020800000000000000" pitchFamily="18" charset="-128"/>
              </a:rPr>
              <a:t>調査概要</a:t>
            </a:r>
          </a:p>
        </p:txBody>
      </p:sp>
      <p:sp>
        <p:nvSpPr>
          <p:cNvPr id="4" name="スライド番号プレースホルダー 3"/>
          <p:cNvSpPr>
            <a:spLocks noGrp="1"/>
          </p:cNvSpPr>
          <p:nvPr>
            <p:ph type="sldNum" sz="quarter" idx="12"/>
          </p:nvPr>
        </p:nvSpPr>
        <p:spPr/>
        <p:txBody>
          <a:bodyPr/>
          <a:lstStyle/>
          <a:p>
            <a:fld id="{AFBD6CD3-B33C-420D-8F05-F91DE2D9C373}" type="slidenum">
              <a:rPr kumimoji="1" lang="ja-JP" altLang="en-US" smtClean="0"/>
              <a:t>48</a:t>
            </a:fld>
            <a:endParaRPr kumimoji="1" lang="ja-JP" altLang="en-US"/>
          </a:p>
        </p:txBody>
      </p:sp>
      <p:sp>
        <p:nvSpPr>
          <p:cNvPr id="3" name="テキスト ボックス 2"/>
          <p:cNvSpPr txBox="1"/>
          <p:nvPr/>
        </p:nvSpPr>
        <p:spPr>
          <a:xfrm>
            <a:off x="988142" y="1587958"/>
            <a:ext cx="10365658" cy="4801314"/>
          </a:xfrm>
          <a:prstGeom prst="rect">
            <a:avLst/>
          </a:prstGeom>
          <a:noFill/>
        </p:spPr>
        <p:txBody>
          <a:bodyPr wrap="square" rtlCol="0">
            <a:spAutoFit/>
          </a:bodyPr>
          <a:lstStyle/>
          <a:p>
            <a:r>
              <a:rPr kumimoji="1" lang="ja-JP" altLang="en-US" dirty="0">
                <a:latin typeface="HGP明朝B" panose="02020800000000000000" pitchFamily="18" charset="-128"/>
                <a:ea typeface="HGP明朝B" panose="02020800000000000000" pitchFamily="18" charset="-128"/>
              </a:rPr>
              <a:t>調査目的　　　　　　</a:t>
            </a:r>
            <a:r>
              <a:rPr kumimoji="1" lang="en-US" altLang="ja-JP" dirty="0">
                <a:latin typeface="HGP明朝B" panose="02020800000000000000" pitchFamily="18" charset="-128"/>
                <a:ea typeface="HGP明朝B" panose="02020800000000000000" pitchFamily="18" charset="-128"/>
              </a:rPr>
              <a:t>CM</a:t>
            </a:r>
            <a:r>
              <a:rPr lang="ja-JP" altLang="en-US" dirty="0">
                <a:latin typeface="HGP明朝B" panose="02020800000000000000" pitchFamily="18" charset="-128"/>
                <a:ea typeface="HGP明朝B" panose="02020800000000000000" pitchFamily="18" charset="-128"/>
              </a:rPr>
              <a:t>視聴後と謝罪後の印象の比較</a:t>
            </a:r>
            <a:r>
              <a:rPr kumimoji="1" lang="ja-JP" altLang="en-US" dirty="0">
                <a:latin typeface="HGP明朝B" panose="02020800000000000000" pitchFamily="18" charset="-128"/>
                <a:ea typeface="HGP明朝B" panose="02020800000000000000" pitchFamily="18" charset="-128"/>
              </a:rPr>
              <a:t>　　　　</a:t>
            </a:r>
            <a:endParaRPr kumimoji="1" lang="en-US" altLang="ja-JP" dirty="0">
              <a:latin typeface="HGP明朝B" panose="02020800000000000000" pitchFamily="18" charset="-128"/>
              <a:ea typeface="HGP明朝B" panose="02020800000000000000" pitchFamily="18" charset="-128"/>
            </a:endParaRPr>
          </a:p>
          <a:p>
            <a:endParaRPr lang="en-US" altLang="ja-JP" dirty="0">
              <a:latin typeface="HGP明朝B" panose="02020800000000000000" pitchFamily="18" charset="-128"/>
              <a:ea typeface="HGP明朝B" panose="02020800000000000000" pitchFamily="18" charset="-128"/>
            </a:endParaRPr>
          </a:p>
          <a:p>
            <a:r>
              <a:rPr kumimoji="1" lang="ja-JP" altLang="en-US" dirty="0">
                <a:latin typeface="HGP明朝B" panose="02020800000000000000" pitchFamily="18" charset="-128"/>
                <a:ea typeface="HGP明朝B" panose="02020800000000000000" pitchFamily="18" charset="-128"/>
              </a:rPr>
              <a:t>調査対象　　　　　　拓殖大学</a:t>
            </a:r>
            <a:r>
              <a:rPr lang="ja-JP" altLang="en-US" dirty="0">
                <a:latin typeface="HGP明朝B" panose="02020800000000000000" pitchFamily="18" charset="-128"/>
                <a:ea typeface="HGP明朝B" panose="02020800000000000000" pitchFamily="18" charset="-128"/>
              </a:rPr>
              <a:t>に在籍する学生</a:t>
            </a:r>
            <a:endParaRPr kumimoji="1" lang="en-US" altLang="ja-JP" dirty="0">
              <a:latin typeface="HGP明朝B" panose="02020800000000000000" pitchFamily="18" charset="-128"/>
              <a:ea typeface="HGP明朝B" panose="02020800000000000000" pitchFamily="18" charset="-128"/>
            </a:endParaRPr>
          </a:p>
          <a:p>
            <a:endParaRPr lang="en-US" altLang="ja-JP" dirty="0">
              <a:latin typeface="HGP明朝B" panose="02020800000000000000" pitchFamily="18" charset="-128"/>
              <a:ea typeface="HGP明朝B" panose="02020800000000000000" pitchFamily="18" charset="-128"/>
            </a:endParaRPr>
          </a:p>
          <a:p>
            <a:r>
              <a:rPr kumimoji="1" lang="ja-JP" altLang="en-US" dirty="0">
                <a:latin typeface="HGP明朝B" panose="02020800000000000000" pitchFamily="18" charset="-128"/>
                <a:ea typeface="HGP明朝B" panose="02020800000000000000" pitchFamily="18" charset="-128"/>
              </a:rPr>
              <a:t>調査期間　　　　　　</a:t>
            </a:r>
            <a:r>
              <a:rPr kumimoji="1" lang="en-US" altLang="ja-JP" dirty="0">
                <a:latin typeface="HGP明朝B" panose="02020800000000000000" pitchFamily="18" charset="-128"/>
                <a:ea typeface="HGP明朝B" panose="02020800000000000000" pitchFamily="18" charset="-128"/>
              </a:rPr>
              <a:t>2016</a:t>
            </a:r>
            <a:r>
              <a:rPr kumimoji="1" lang="ja-JP" altLang="en-US" dirty="0">
                <a:latin typeface="HGP明朝B" panose="02020800000000000000" pitchFamily="18" charset="-128"/>
                <a:ea typeface="HGP明朝B" panose="02020800000000000000" pitchFamily="18" charset="-128"/>
              </a:rPr>
              <a:t>年</a:t>
            </a:r>
            <a:r>
              <a:rPr kumimoji="1" lang="en-US" altLang="ja-JP" dirty="0">
                <a:latin typeface="HGP明朝B" panose="02020800000000000000" pitchFamily="18" charset="-128"/>
                <a:ea typeface="HGP明朝B" panose="02020800000000000000" pitchFamily="18" charset="-128"/>
              </a:rPr>
              <a:t>12</a:t>
            </a:r>
            <a:r>
              <a:rPr kumimoji="1" lang="ja-JP" altLang="en-US" dirty="0">
                <a:latin typeface="HGP明朝B" panose="02020800000000000000" pitchFamily="18" charset="-128"/>
                <a:ea typeface="HGP明朝B" panose="02020800000000000000" pitchFamily="18" charset="-128"/>
              </a:rPr>
              <a:t>月</a:t>
            </a:r>
            <a:r>
              <a:rPr lang="en-US" altLang="ja-JP" dirty="0">
                <a:latin typeface="HGP明朝B" panose="02020800000000000000" pitchFamily="18" charset="-128"/>
                <a:ea typeface="HGP明朝B" panose="02020800000000000000" pitchFamily="18" charset="-128"/>
              </a:rPr>
              <a:t>7</a:t>
            </a:r>
            <a:r>
              <a:rPr lang="ja-JP" altLang="en-US" dirty="0">
                <a:latin typeface="HGP明朝B" panose="02020800000000000000" pitchFamily="18" charset="-128"/>
                <a:ea typeface="HGP明朝B" panose="02020800000000000000" pitchFamily="18" charset="-128"/>
              </a:rPr>
              <a:t>日（水）～</a:t>
            </a:r>
            <a:r>
              <a:rPr lang="en-US" altLang="ja-JP" dirty="0">
                <a:latin typeface="HGP明朝B" panose="02020800000000000000" pitchFamily="18" charset="-128"/>
                <a:ea typeface="HGP明朝B" panose="02020800000000000000" pitchFamily="18" charset="-128"/>
              </a:rPr>
              <a:t>12</a:t>
            </a:r>
            <a:r>
              <a:rPr lang="ja-JP" altLang="en-US" dirty="0">
                <a:latin typeface="HGP明朝B" panose="02020800000000000000" pitchFamily="18" charset="-128"/>
                <a:ea typeface="HGP明朝B" panose="02020800000000000000" pitchFamily="18" charset="-128"/>
              </a:rPr>
              <a:t>月</a:t>
            </a:r>
            <a:r>
              <a:rPr lang="en-US" altLang="ja-JP" dirty="0">
                <a:latin typeface="HGP明朝B" panose="02020800000000000000" pitchFamily="18" charset="-128"/>
                <a:ea typeface="HGP明朝B" panose="02020800000000000000" pitchFamily="18" charset="-128"/>
              </a:rPr>
              <a:t>12</a:t>
            </a:r>
            <a:r>
              <a:rPr lang="ja-JP" altLang="en-US" dirty="0">
                <a:latin typeface="HGP明朝B" panose="02020800000000000000" pitchFamily="18" charset="-128"/>
                <a:ea typeface="HGP明朝B" panose="02020800000000000000" pitchFamily="18" charset="-128"/>
              </a:rPr>
              <a:t>日</a:t>
            </a:r>
            <a:r>
              <a:rPr lang="en-US" altLang="ja-JP" dirty="0">
                <a:latin typeface="HGP明朝B" panose="02020800000000000000" pitchFamily="18" charset="-128"/>
                <a:ea typeface="HGP明朝B" panose="02020800000000000000" pitchFamily="18" charset="-128"/>
              </a:rPr>
              <a:t>(</a:t>
            </a:r>
            <a:r>
              <a:rPr lang="ja-JP" altLang="en-US" dirty="0">
                <a:latin typeface="HGP明朝B" panose="02020800000000000000" pitchFamily="18" charset="-128"/>
                <a:ea typeface="HGP明朝B" panose="02020800000000000000" pitchFamily="18" charset="-128"/>
              </a:rPr>
              <a:t>月</a:t>
            </a:r>
            <a:r>
              <a:rPr lang="en-US" altLang="ja-JP" dirty="0">
                <a:latin typeface="HGP明朝B" panose="02020800000000000000" pitchFamily="18" charset="-128"/>
                <a:ea typeface="HGP明朝B" panose="02020800000000000000" pitchFamily="18" charset="-128"/>
              </a:rPr>
              <a:t>)</a:t>
            </a:r>
            <a:endParaRPr kumimoji="1" lang="en-US" altLang="ja-JP" dirty="0">
              <a:latin typeface="HGP明朝B" panose="02020800000000000000" pitchFamily="18" charset="-128"/>
              <a:ea typeface="HGP明朝B" panose="02020800000000000000" pitchFamily="18" charset="-128"/>
            </a:endParaRPr>
          </a:p>
          <a:p>
            <a:endParaRPr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調査方法　　　　　　字幕付き動画を見せた後、紙面によるアンケート調査</a:t>
            </a:r>
            <a:endParaRPr lang="en-US" altLang="ja-JP" dirty="0">
              <a:latin typeface="HGP明朝B" panose="02020800000000000000" pitchFamily="18" charset="-128"/>
              <a:ea typeface="HGP明朝B" panose="02020800000000000000" pitchFamily="18" charset="-128"/>
            </a:endParaRPr>
          </a:p>
          <a:p>
            <a:endParaRPr kumimoji="1"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使用動画　　　　　　ＬＵＭＩＮＥ　「働く女性を応援するスペシャルムービー」　</a:t>
            </a:r>
            <a:endParaRPr lang="en-US" altLang="ja-JP" dirty="0">
              <a:latin typeface="HGP明朝B" panose="02020800000000000000" pitchFamily="18" charset="-128"/>
              <a:ea typeface="HGP明朝B" panose="02020800000000000000" pitchFamily="18" charset="-128"/>
            </a:endParaRPr>
          </a:p>
          <a:p>
            <a:endParaRPr kumimoji="1"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サンプルサイズ　　　</a:t>
            </a:r>
            <a:r>
              <a:rPr lang="en-US" altLang="ja-JP" dirty="0">
                <a:latin typeface="HGP明朝B" panose="02020800000000000000" pitchFamily="18" charset="-128"/>
                <a:ea typeface="HGP明朝B" panose="02020800000000000000" pitchFamily="18" charset="-128"/>
              </a:rPr>
              <a:t>136</a:t>
            </a:r>
            <a:r>
              <a:rPr lang="ja-JP" altLang="en-US" dirty="0">
                <a:latin typeface="HGP明朝B" panose="02020800000000000000" pitchFamily="18" charset="-128"/>
                <a:ea typeface="HGP明朝B" panose="02020800000000000000" pitchFamily="18" charset="-128"/>
              </a:rPr>
              <a:t>人（内有効回答数　</a:t>
            </a:r>
            <a:r>
              <a:rPr lang="en-US" altLang="ja-JP" dirty="0">
                <a:latin typeface="HGP明朝B" panose="02020800000000000000" pitchFamily="18" charset="-128"/>
                <a:ea typeface="HGP明朝B" panose="02020800000000000000" pitchFamily="18" charset="-128"/>
              </a:rPr>
              <a:t>132</a:t>
            </a:r>
            <a:r>
              <a:rPr lang="ja-JP" altLang="en-US" dirty="0">
                <a:latin typeface="HGP明朝B" panose="02020800000000000000" pitchFamily="18" charset="-128"/>
                <a:ea typeface="HGP明朝B" panose="02020800000000000000" pitchFamily="18" charset="-128"/>
              </a:rPr>
              <a:t>人）</a:t>
            </a:r>
            <a:endParaRPr lang="en-US" altLang="ja-JP" dirty="0">
              <a:latin typeface="HGP明朝B" panose="02020800000000000000" pitchFamily="18" charset="-128"/>
              <a:ea typeface="HGP明朝B" panose="02020800000000000000" pitchFamily="18" charset="-128"/>
            </a:endParaRPr>
          </a:p>
          <a:p>
            <a:endParaRPr kumimoji="1"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分析方法　　　　　　</a:t>
            </a:r>
            <a:r>
              <a:rPr lang="en-US" altLang="ja-JP" dirty="0">
                <a:latin typeface="HGP明朝B" panose="02020800000000000000" pitchFamily="18" charset="-128"/>
                <a:ea typeface="HGP明朝B" panose="02020800000000000000" pitchFamily="18" charset="-128"/>
              </a:rPr>
              <a:t>T</a:t>
            </a:r>
            <a:r>
              <a:rPr lang="ja-JP" altLang="en-US" dirty="0">
                <a:latin typeface="HGP明朝B" panose="02020800000000000000" pitchFamily="18" charset="-128"/>
                <a:ea typeface="HGP明朝B" panose="02020800000000000000" pitchFamily="18" charset="-128"/>
              </a:rPr>
              <a:t>検定</a:t>
            </a:r>
            <a:endParaRPr lang="en-US" altLang="ja-JP" dirty="0">
              <a:latin typeface="HGP明朝B" panose="02020800000000000000" pitchFamily="18" charset="-128"/>
              <a:ea typeface="HGP明朝B" panose="02020800000000000000" pitchFamily="18" charset="-128"/>
            </a:endParaRPr>
          </a:p>
          <a:p>
            <a:endParaRPr kumimoji="1"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独立変数　　　　　  最初に</a:t>
            </a:r>
            <a:r>
              <a:rPr lang="en-US" altLang="ja-JP" dirty="0">
                <a:latin typeface="HGP明朝B" panose="02020800000000000000" pitchFamily="18" charset="-128"/>
                <a:ea typeface="HGP明朝B" panose="02020800000000000000" pitchFamily="18" charset="-128"/>
              </a:rPr>
              <a:t>CM</a:t>
            </a:r>
            <a:r>
              <a:rPr lang="ja-JP" altLang="en-US" dirty="0">
                <a:latin typeface="HGP明朝B" panose="02020800000000000000" pitchFamily="18" charset="-128"/>
                <a:ea typeface="HGP明朝B" panose="02020800000000000000" pitchFamily="18" charset="-128"/>
              </a:rPr>
              <a:t>を視聴した時の企業に対する好感度</a:t>
            </a:r>
            <a:endParaRPr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　　　　　　　　　　　  </a:t>
            </a:r>
            <a:endParaRPr kumimoji="1"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従属変数　　　　　　謝罪文を見て</a:t>
            </a:r>
            <a:r>
              <a:rPr lang="en-US" altLang="ja-JP" dirty="0">
                <a:latin typeface="HGP明朝B" panose="02020800000000000000" pitchFamily="18" charset="-128"/>
                <a:ea typeface="HGP明朝B" panose="02020800000000000000" pitchFamily="18" charset="-128"/>
              </a:rPr>
              <a:t>CM</a:t>
            </a:r>
            <a:r>
              <a:rPr lang="ja-JP" altLang="en-US" dirty="0">
                <a:latin typeface="HGP明朝B" panose="02020800000000000000" pitchFamily="18" charset="-128"/>
                <a:ea typeface="HGP明朝B" panose="02020800000000000000" pitchFamily="18" charset="-128"/>
              </a:rPr>
              <a:t>を視聴した時の企業に対する好感度の変化</a:t>
            </a:r>
            <a:endParaRPr kumimoji="1" lang="ja-JP" altLang="en-US" dirty="0">
              <a:latin typeface="HGP明朝B" panose="02020800000000000000" pitchFamily="18" charset="-128"/>
              <a:ea typeface="HGP明朝B" panose="02020800000000000000" pitchFamily="18" charset="-128"/>
            </a:endParaRPr>
          </a:p>
        </p:txBody>
      </p:sp>
      <p:sp>
        <p:nvSpPr>
          <p:cNvPr id="6" name="角丸四角形 5"/>
          <p:cNvSpPr/>
          <p:nvPr/>
        </p:nvSpPr>
        <p:spPr>
          <a:xfrm>
            <a:off x="619432" y="1474839"/>
            <a:ext cx="10338620" cy="5191432"/>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398700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仮説１</a:t>
            </a:r>
            <a:r>
              <a:rPr kumimoji="1" lang="en-US" altLang="ja-JP" dirty="0">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検証予想</a:t>
            </a:r>
          </a:p>
        </p:txBody>
      </p:sp>
      <p:sp>
        <p:nvSpPr>
          <p:cNvPr id="2" name="スライド番号プレースホルダー 1"/>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49</a:t>
            </a:fld>
            <a:endParaRPr lang="ja-JP" altLang="en-US">
              <a:solidFill>
                <a:prstClr val="black">
                  <a:tint val="75000"/>
                </a:prstClr>
              </a:solidFill>
            </a:endParaRPr>
          </a:p>
        </p:txBody>
      </p:sp>
      <p:sp>
        <p:nvSpPr>
          <p:cNvPr id="3" name="テキスト ボックス 2"/>
          <p:cNvSpPr txBox="1"/>
          <p:nvPr/>
        </p:nvSpPr>
        <p:spPr>
          <a:xfrm>
            <a:off x="2734491" y="949234"/>
            <a:ext cx="5486400" cy="2299063"/>
          </a:xfrm>
          <a:prstGeom prst="rect">
            <a:avLst/>
          </a:prstGeom>
          <a:noFill/>
        </p:spPr>
        <p:txBody>
          <a:bodyPr wrap="square" rtlCol="0">
            <a:spAutoFit/>
          </a:bodyPr>
          <a:lstStyle/>
          <a:p>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1179532159"/>
              </p:ext>
            </p:extLst>
          </p:nvPr>
        </p:nvGraphicFramePr>
        <p:xfrm>
          <a:off x="1530555" y="1727812"/>
          <a:ext cx="8128000" cy="741680"/>
        </p:xfrm>
        <a:graphic>
          <a:graphicData uri="http://schemas.openxmlformats.org/drawingml/2006/table">
            <a:tbl>
              <a:tblPr firstRow="1" bandRow="1">
                <a:tableStyleId>{21E4AEA4-8DFA-4A89-87EB-49C32662AFE0}</a:tableStyleId>
              </a:tblPr>
              <a:tblGrid>
                <a:gridCol w="1016000">
                  <a:extLst>
                    <a:ext uri="{9D8B030D-6E8A-4147-A177-3AD203B41FA5}">
                      <a16:colId xmlns:a16="http://schemas.microsoft.com/office/drawing/2014/main" xmlns="" val="20000"/>
                    </a:ext>
                  </a:extLst>
                </a:gridCol>
                <a:gridCol w="1016000">
                  <a:extLst>
                    <a:ext uri="{9D8B030D-6E8A-4147-A177-3AD203B41FA5}">
                      <a16:colId xmlns:a16="http://schemas.microsoft.com/office/drawing/2014/main" xmlns="" val="20001"/>
                    </a:ext>
                  </a:extLst>
                </a:gridCol>
                <a:gridCol w="1016000">
                  <a:extLst>
                    <a:ext uri="{9D8B030D-6E8A-4147-A177-3AD203B41FA5}">
                      <a16:colId xmlns:a16="http://schemas.microsoft.com/office/drawing/2014/main" xmlns="" val="20002"/>
                    </a:ext>
                  </a:extLst>
                </a:gridCol>
                <a:gridCol w="1016000">
                  <a:extLst>
                    <a:ext uri="{9D8B030D-6E8A-4147-A177-3AD203B41FA5}">
                      <a16:colId xmlns:a16="http://schemas.microsoft.com/office/drawing/2014/main" xmlns="" val="20003"/>
                    </a:ext>
                  </a:extLst>
                </a:gridCol>
                <a:gridCol w="1016000">
                  <a:extLst>
                    <a:ext uri="{9D8B030D-6E8A-4147-A177-3AD203B41FA5}">
                      <a16:colId xmlns:a16="http://schemas.microsoft.com/office/drawing/2014/main" xmlns="" val="20004"/>
                    </a:ext>
                  </a:extLst>
                </a:gridCol>
                <a:gridCol w="1016000">
                  <a:extLst>
                    <a:ext uri="{9D8B030D-6E8A-4147-A177-3AD203B41FA5}">
                      <a16:colId xmlns:a16="http://schemas.microsoft.com/office/drawing/2014/main" xmlns="" val="20005"/>
                    </a:ext>
                  </a:extLst>
                </a:gridCol>
                <a:gridCol w="1016000">
                  <a:extLst>
                    <a:ext uri="{9D8B030D-6E8A-4147-A177-3AD203B41FA5}">
                      <a16:colId xmlns:a16="http://schemas.microsoft.com/office/drawing/2014/main" xmlns="" val="20006"/>
                    </a:ext>
                  </a:extLst>
                </a:gridCol>
                <a:gridCol w="1016000">
                  <a:extLst>
                    <a:ext uri="{9D8B030D-6E8A-4147-A177-3AD203B41FA5}">
                      <a16:colId xmlns:a16="http://schemas.microsoft.com/office/drawing/2014/main" xmlns="" val="20007"/>
                    </a:ext>
                  </a:extLst>
                </a:gridCol>
              </a:tblGrid>
              <a:tr h="370840">
                <a:tc>
                  <a:txBody>
                    <a:bodyPr/>
                    <a:lstStyle/>
                    <a:p>
                      <a:endParaRPr kumimoji="1" lang="ja-JP" altLang="en-US" dirty="0"/>
                    </a:p>
                  </a:txBody>
                  <a:tcPr/>
                </a:tc>
                <a:tc gridSpan="7">
                  <a:txBody>
                    <a:bodyPr/>
                    <a:lstStyle/>
                    <a:p>
                      <a:r>
                        <a:rPr kumimoji="1" lang="ja-JP" altLang="en-US" dirty="0"/>
                        <a:t>非常に良い　　　　　　　　　　　　　　　　　　　　非常に悪い</a:t>
                      </a:r>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xmlns="" val="10000"/>
                  </a:ext>
                </a:extLst>
              </a:tr>
              <a:tr h="370840">
                <a:tc>
                  <a:txBody>
                    <a:bodyPr/>
                    <a:lstStyle/>
                    <a:p>
                      <a:r>
                        <a:rPr kumimoji="1" lang="ja-JP" altLang="en-US" dirty="0">
                          <a:latin typeface="HGP明朝B" panose="02020800000000000000" pitchFamily="18" charset="-128"/>
                          <a:ea typeface="HGP明朝B" panose="02020800000000000000" pitchFamily="18" charset="-128"/>
                        </a:rPr>
                        <a:t>好感度</a:t>
                      </a:r>
                    </a:p>
                  </a:txBody>
                  <a:tcPr/>
                </a:tc>
                <a:tc>
                  <a:txBody>
                    <a:bodyPr/>
                    <a:lstStyle/>
                    <a:p>
                      <a:pPr algn="ctr"/>
                      <a:r>
                        <a:rPr kumimoji="1" lang="ja-JP" altLang="en-US" dirty="0"/>
                        <a:t>１</a:t>
                      </a:r>
                    </a:p>
                  </a:txBody>
                  <a:tcPr/>
                </a:tc>
                <a:tc>
                  <a:txBody>
                    <a:bodyPr/>
                    <a:lstStyle/>
                    <a:p>
                      <a:pPr algn="ctr"/>
                      <a:r>
                        <a:rPr kumimoji="1" lang="ja-JP" altLang="en-US" dirty="0">
                          <a:solidFill>
                            <a:schemeClr val="tx1"/>
                          </a:solidFill>
                        </a:rPr>
                        <a:t>２</a:t>
                      </a:r>
                    </a:p>
                  </a:txBody>
                  <a:tcPr>
                    <a:gradFill>
                      <a:gsLst>
                        <a:gs pos="90701">
                          <a:srgbClr val="F9AEA1"/>
                        </a:gs>
                        <a:gs pos="0">
                          <a:srgbClr val="FF0000"/>
                        </a:gs>
                        <a:gs pos="74000">
                          <a:srgbClr val="FF0000"/>
                        </a:gs>
                        <a:gs pos="83000">
                          <a:srgbClr val="FF3300"/>
                        </a:gs>
                        <a:gs pos="100000">
                          <a:schemeClr val="accent1">
                            <a:lumMod val="30000"/>
                            <a:lumOff val="70000"/>
                          </a:schemeClr>
                        </a:gs>
                      </a:gsLst>
                      <a:lin ang="5400000" scaled="1"/>
                    </a:gradFill>
                  </a:tcPr>
                </a:tc>
                <a:tc>
                  <a:txBody>
                    <a:bodyPr/>
                    <a:lstStyle/>
                    <a:p>
                      <a:pPr algn="ctr"/>
                      <a:r>
                        <a:rPr kumimoji="1" lang="ja-JP" altLang="en-US" dirty="0">
                          <a:solidFill>
                            <a:schemeClr val="tx1"/>
                          </a:solidFill>
                        </a:rPr>
                        <a:t>３</a:t>
                      </a:r>
                    </a:p>
                  </a:txBody>
                  <a:tcPr>
                    <a:gradFill>
                      <a:gsLst>
                        <a:gs pos="90701">
                          <a:srgbClr val="F9AEA1"/>
                        </a:gs>
                        <a:gs pos="0">
                          <a:srgbClr val="FF0000"/>
                        </a:gs>
                        <a:gs pos="74000">
                          <a:srgbClr val="FF0000"/>
                        </a:gs>
                        <a:gs pos="83000">
                          <a:srgbClr val="FF3300"/>
                        </a:gs>
                        <a:gs pos="100000">
                          <a:schemeClr val="accent1">
                            <a:lumMod val="30000"/>
                            <a:lumOff val="70000"/>
                          </a:schemeClr>
                        </a:gs>
                      </a:gsLst>
                      <a:lin ang="5400000" scaled="1"/>
                    </a:gradFill>
                  </a:tcPr>
                </a:tc>
                <a:tc>
                  <a:txBody>
                    <a:bodyPr/>
                    <a:lstStyle/>
                    <a:p>
                      <a:pPr algn="ctr"/>
                      <a:r>
                        <a:rPr kumimoji="1" lang="ja-JP" altLang="en-US" dirty="0"/>
                        <a:t>４</a:t>
                      </a:r>
                    </a:p>
                  </a:txBody>
                  <a:tcPr/>
                </a:tc>
                <a:tc>
                  <a:txBody>
                    <a:bodyPr/>
                    <a:lstStyle/>
                    <a:p>
                      <a:pPr algn="ctr"/>
                      <a:r>
                        <a:rPr kumimoji="1" lang="ja-JP" altLang="en-US" dirty="0"/>
                        <a:t>５</a:t>
                      </a:r>
                    </a:p>
                  </a:txBody>
                  <a:tcPr/>
                </a:tc>
                <a:tc>
                  <a:txBody>
                    <a:bodyPr/>
                    <a:lstStyle/>
                    <a:p>
                      <a:pPr algn="ctr"/>
                      <a:r>
                        <a:rPr kumimoji="1" lang="ja-JP" altLang="en-US" dirty="0"/>
                        <a:t>６</a:t>
                      </a:r>
                    </a:p>
                  </a:txBody>
                  <a:tcPr/>
                </a:tc>
                <a:tc>
                  <a:txBody>
                    <a:bodyPr/>
                    <a:lstStyle/>
                    <a:p>
                      <a:pPr algn="ctr"/>
                      <a:r>
                        <a:rPr kumimoji="1" lang="ja-JP" altLang="en-US" dirty="0"/>
                        <a:t>７</a:t>
                      </a:r>
                    </a:p>
                  </a:txBody>
                  <a:tcPr/>
                </a:tc>
                <a:extLst>
                  <a:ext uri="{0D108BD9-81ED-4DB2-BD59-A6C34878D82A}">
                    <a16:rowId xmlns:a16="http://schemas.microsoft.com/office/drawing/2014/main" xmlns="" val="10001"/>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4229880580"/>
              </p:ext>
            </p:extLst>
          </p:nvPr>
        </p:nvGraphicFramePr>
        <p:xfrm>
          <a:off x="1530555" y="3548376"/>
          <a:ext cx="8128000" cy="741680"/>
        </p:xfrm>
        <a:graphic>
          <a:graphicData uri="http://schemas.openxmlformats.org/drawingml/2006/table">
            <a:tbl>
              <a:tblPr firstRow="1" bandRow="1">
                <a:tableStyleId>{21E4AEA4-8DFA-4A89-87EB-49C32662AFE0}</a:tableStyleId>
              </a:tblPr>
              <a:tblGrid>
                <a:gridCol w="1016000">
                  <a:extLst>
                    <a:ext uri="{9D8B030D-6E8A-4147-A177-3AD203B41FA5}">
                      <a16:colId xmlns:a16="http://schemas.microsoft.com/office/drawing/2014/main" xmlns="" val="20000"/>
                    </a:ext>
                  </a:extLst>
                </a:gridCol>
                <a:gridCol w="1016000">
                  <a:extLst>
                    <a:ext uri="{9D8B030D-6E8A-4147-A177-3AD203B41FA5}">
                      <a16:colId xmlns:a16="http://schemas.microsoft.com/office/drawing/2014/main" xmlns="" val="20001"/>
                    </a:ext>
                  </a:extLst>
                </a:gridCol>
                <a:gridCol w="1016000">
                  <a:extLst>
                    <a:ext uri="{9D8B030D-6E8A-4147-A177-3AD203B41FA5}">
                      <a16:colId xmlns:a16="http://schemas.microsoft.com/office/drawing/2014/main" xmlns="" val="20002"/>
                    </a:ext>
                  </a:extLst>
                </a:gridCol>
                <a:gridCol w="1016000">
                  <a:extLst>
                    <a:ext uri="{9D8B030D-6E8A-4147-A177-3AD203B41FA5}">
                      <a16:colId xmlns:a16="http://schemas.microsoft.com/office/drawing/2014/main" xmlns="" val="20003"/>
                    </a:ext>
                  </a:extLst>
                </a:gridCol>
                <a:gridCol w="1016000">
                  <a:extLst>
                    <a:ext uri="{9D8B030D-6E8A-4147-A177-3AD203B41FA5}">
                      <a16:colId xmlns:a16="http://schemas.microsoft.com/office/drawing/2014/main" xmlns="" val="20004"/>
                    </a:ext>
                  </a:extLst>
                </a:gridCol>
                <a:gridCol w="1016000">
                  <a:extLst>
                    <a:ext uri="{9D8B030D-6E8A-4147-A177-3AD203B41FA5}">
                      <a16:colId xmlns:a16="http://schemas.microsoft.com/office/drawing/2014/main" xmlns="" val="20005"/>
                    </a:ext>
                  </a:extLst>
                </a:gridCol>
                <a:gridCol w="1016000">
                  <a:extLst>
                    <a:ext uri="{9D8B030D-6E8A-4147-A177-3AD203B41FA5}">
                      <a16:colId xmlns:a16="http://schemas.microsoft.com/office/drawing/2014/main" xmlns="" val="20006"/>
                    </a:ext>
                  </a:extLst>
                </a:gridCol>
                <a:gridCol w="1016000">
                  <a:extLst>
                    <a:ext uri="{9D8B030D-6E8A-4147-A177-3AD203B41FA5}">
                      <a16:colId xmlns:a16="http://schemas.microsoft.com/office/drawing/2014/main" xmlns="" val="20007"/>
                    </a:ext>
                  </a:extLst>
                </a:gridCol>
              </a:tblGrid>
              <a:tr h="370840">
                <a:tc>
                  <a:txBody>
                    <a:bodyPr/>
                    <a:lstStyle/>
                    <a:p>
                      <a:endParaRPr kumimoji="1" lang="ja-JP" altLang="en-US" dirty="0"/>
                    </a:p>
                  </a:txBody>
                  <a:tcPr/>
                </a:tc>
                <a:tc gridSpan="7">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非常に良い　　　　　　　　　　　　　　　　　　　　非常に悪い</a:t>
                      </a:r>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xmlns="" val="10000"/>
                  </a:ext>
                </a:extLst>
              </a:tr>
              <a:tr h="370840">
                <a:tc>
                  <a:txBody>
                    <a:bodyPr/>
                    <a:lstStyle/>
                    <a:p>
                      <a:r>
                        <a:rPr kumimoji="1" lang="ja-JP" altLang="en-US" dirty="0">
                          <a:latin typeface="HGP明朝B" panose="02020800000000000000" pitchFamily="18" charset="-128"/>
                          <a:ea typeface="HGP明朝B" panose="02020800000000000000" pitchFamily="18" charset="-128"/>
                        </a:rPr>
                        <a:t>好感度</a:t>
                      </a:r>
                    </a:p>
                  </a:txBody>
                  <a:tcPr/>
                </a:tc>
                <a:tc>
                  <a:txBody>
                    <a:bodyPr/>
                    <a:lstStyle/>
                    <a:p>
                      <a:pPr algn="ctr"/>
                      <a:r>
                        <a:rPr kumimoji="1" lang="ja-JP" altLang="en-US" dirty="0"/>
                        <a:t>１</a:t>
                      </a:r>
                    </a:p>
                  </a:txBody>
                  <a:tcPr/>
                </a:tc>
                <a:tc>
                  <a:txBody>
                    <a:bodyPr/>
                    <a:lstStyle/>
                    <a:p>
                      <a:pPr algn="ctr"/>
                      <a:r>
                        <a:rPr kumimoji="1" lang="ja-JP" altLang="en-US" dirty="0"/>
                        <a:t>２</a:t>
                      </a:r>
                    </a:p>
                  </a:txBody>
                  <a:tcPr/>
                </a:tc>
                <a:tc>
                  <a:txBody>
                    <a:bodyPr/>
                    <a:lstStyle/>
                    <a:p>
                      <a:pPr algn="ctr"/>
                      <a:r>
                        <a:rPr kumimoji="1" lang="ja-JP" altLang="en-US" dirty="0"/>
                        <a:t>３</a:t>
                      </a:r>
                    </a:p>
                  </a:txBody>
                  <a:tcPr/>
                </a:tc>
                <a:tc>
                  <a:txBody>
                    <a:bodyPr/>
                    <a:lstStyle/>
                    <a:p>
                      <a:pPr algn="ctr"/>
                      <a:r>
                        <a:rPr kumimoji="1" lang="ja-JP" altLang="en-US" dirty="0"/>
                        <a:t>４</a:t>
                      </a:r>
                    </a:p>
                  </a:txBody>
                  <a:tcPr/>
                </a:tc>
                <a:tc>
                  <a:txBody>
                    <a:bodyPr/>
                    <a:lstStyle/>
                    <a:p>
                      <a:pPr algn="ctr"/>
                      <a:r>
                        <a:rPr kumimoji="1" lang="ja-JP" altLang="en-US" dirty="0"/>
                        <a:t>５</a:t>
                      </a:r>
                    </a:p>
                  </a:txBody>
                  <a:tcPr>
                    <a:solidFill>
                      <a:srgbClr val="0070C0"/>
                    </a:solidFill>
                  </a:tcPr>
                </a:tc>
                <a:tc>
                  <a:txBody>
                    <a:bodyPr/>
                    <a:lstStyle/>
                    <a:p>
                      <a:pPr algn="ctr"/>
                      <a:r>
                        <a:rPr kumimoji="1" lang="ja-JP" altLang="en-US" dirty="0"/>
                        <a:t>６</a:t>
                      </a:r>
                    </a:p>
                  </a:txBody>
                  <a:tcPr>
                    <a:solidFill>
                      <a:srgbClr val="0070C0"/>
                    </a:solidFill>
                  </a:tcPr>
                </a:tc>
                <a:tc>
                  <a:txBody>
                    <a:bodyPr/>
                    <a:lstStyle/>
                    <a:p>
                      <a:pPr algn="ctr"/>
                      <a:r>
                        <a:rPr kumimoji="1" lang="ja-JP" altLang="en-US" dirty="0"/>
                        <a:t>７</a:t>
                      </a:r>
                    </a:p>
                  </a:txBody>
                  <a:tcPr/>
                </a:tc>
                <a:extLst>
                  <a:ext uri="{0D108BD9-81ED-4DB2-BD59-A6C34878D82A}">
                    <a16:rowId xmlns:a16="http://schemas.microsoft.com/office/drawing/2014/main" xmlns="" val="10001"/>
                  </a:ext>
                </a:extLst>
              </a:tr>
            </a:tbl>
          </a:graphicData>
        </a:graphic>
      </p:graphicFrame>
      <p:cxnSp>
        <p:nvCxnSpPr>
          <p:cNvPr id="14" name="直線矢印コネクタ 13"/>
          <p:cNvCxnSpPr/>
          <p:nvPr/>
        </p:nvCxnSpPr>
        <p:spPr>
          <a:xfrm>
            <a:off x="3923071" y="1887794"/>
            <a:ext cx="4297820" cy="0"/>
          </a:xfrm>
          <a:prstGeom prst="straightConnector1">
            <a:avLst/>
          </a:prstGeom>
          <a:ln w="2857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3923071" y="3692014"/>
            <a:ext cx="4297820" cy="0"/>
          </a:xfrm>
          <a:prstGeom prst="straightConnector1">
            <a:avLst/>
          </a:prstGeom>
          <a:ln w="2857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下矢印 16"/>
          <p:cNvSpPr/>
          <p:nvPr/>
        </p:nvSpPr>
        <p:spPr>
          <a:xfrm rot="-4140000">
            <a:off x="5447071" y="1828141"/>
            <a:ext cx="294968" cy="2316480"/>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p>
          <a:p>
            <a:pPr algn="ctr"/>
            <a:endParaRPr kumimoji="1" lang="ja-JP" altLang="en-US" dirty="0"/>
          </a:p>
        </p:txBody>
      </p:sp>
      <p:sp>
        <p:nvSpPr>
          <p:cNvPr id="18" name="テキスト ボックス 17"/>
          <p:cNvSpPr txBox="1"/>
          <p:nvPr/>
        </p:nvSpPr>
        <p:spPr>
          <a:xfrm>
            <a:off x="1485406" y="5086350"/>
            <a:ext cx="10208662" cy="523220"/>
          </a:xfrm>
          <a:prstGeom prst="rect">
            <a:avLst/>
          </a:prstGeom>
          <a:noFill/>
        </p:spPr>
        <p:txBody>
          <a:bodyPr wrap="square" rtlCol="0" anchor="t">
            <a:spAutoFit/>
          </a:bodyPr>
          <a:lstStyle/>
          <a:p>
            <a:r>
              <a:rPr lang="ja-JP" altLang="en-US" sz="2800" dirty="0" smtClean="0">
                <a:latin typeface="HGP明朝B" panose="02020800000000000000" pitchFamily="18" charset="-128"/>
                <a:ea typeface="HGP明朝B" panose="02020800000000000000" pitchFamily="18" charset="-128"/>
              </a:rPr>
              <a:t>賛成派</a:t>
            </a:r>
            <a:r>
              <a:rPr kumimoji="1" lang="ja-JP" altLang="en-US" sz="2800" dirty="0" smtClean="0">
                <a:latin typeface="HGP明朝B" panose="02020800000000000000" pitchFamily="18" charset="-128"/>
                <a:ea typeface="HGP明朝B" panose="02020800000000000000" pitchFamily="18" charset="-128"/>
              </a:rPr>
              <a:t>は</a:t>
            </a:r>
            <a:r>
              <a:rPr kumimoji="1" lang="ja-JP" altLang="en-US" sz="2800" dirty="0">
                <a:latin typeface="HGP明朝B" panose="02020800000000000000" pitchFamily="18" charset="-128"/>
                <a:ea typeface="HGP明朝B" panose="02020800000000000000" pitchFamily="18" charset="-128"/>
              </a:rPr>
              <a:t>、好感度が良いから悪いに変化する</a:t>
            </a:r>
            <a:r>
              <a:rPr kumimoji="1" lang="ja-JP" altLang="en-US" sz="2800" dirty="0" smtClean="0">
                <a:latin typeface="HGP明朝B" panose="02020800000000000000" pitchFamily="18" charset="-128"/>
                <a:ea typeface="HGP明朝B" panose="02020800000000000000" pitchFamily="18" charset="-128"/>
              </a:rPr>
              <a:t>傾向にある</a:t>
            </a:r>
            <a:r>
              <a:rPr kumimoji="1" lang="ja-JP" altLang="en-US" sz="2800" dirty="0">
                <a:latin typeface="HGP明朝B" panose="02020800000000000000" pitchFamily="18" charset="-128"/>
                <a:ea typeface="HGP明朝B" panose="02020800000000000000" pitchFamily="18" charset="-128"/>
              </a:rPr>
              <a:t>。</a:t>
            </a:r>
          </a:p>
        </p:txBody>
      </p:sp>
    </p:spTree>
    <p:extLst>
      <p:ext uri="{BB962C8B-B14F-4D97-AF65-F5344CB8AC3E}">
        <p14:creationId xmlns:p14="http://schemas.microsoft.com/office/powerpoint/2010/main" val="383847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443242" y="1831379"/>
            <a:ext cx="11346426" cy="4585871"/>
          </a:xfrm>
          <a:prstGeom prst="rect">
            <a:avLst/>
          </a:prstGeom>
        </p:spPr>
        <p:txBody>
          <a:bodyPr wrap="square">
            <a:spAutoFit/>
          </a:bodyPr>
          <a:lstStyle/>
          <a:p>
            <a:pPr marL="342900" indent="-342900">
              <a:buFont typeface="Arial" panose="020B0604020202020204" pitchFamily="34" charset="0"/>
              <a:buChar char="•"/>
            </a:pPr>
            <a:r>
              <a:rPr lang="ja-JP" altLang="en-US" sz="2400" dirty="0">
                <a:latin typeface="HGP明朝B" panose="02020800000000000000" pitchFamily="18" charset="-128"/>
                <a:ea typeface="HGP明朝B" panose="02020800000000000000" pitchFamily="18" charset="-128"/>
              </a:rPr>
              <a:t>「ブログ、ミクシィ（</a:t>
            </a:r>
            <a:r>
              <a:rPr lang="en-US" altLang="ja-JP" sz="2400" dirty="0" err="1">
                <a:latin typeface="HGP明朝B" panose="02020800000000000000" pitchFamily="18" charset="-128"/>
                <a:ea typeface="HGP明朝B" panose="02020800000000000000" pitchFamily="18" charset="-128"/>
              </a:rPr>
              <a:t>mixi</a:t>
            </a:r>
            <a:r>
              <a:rPr lang="ja-JP" altLang="en-US" sz="2400" dirty="0">
                <a:latin typeface="HGP明朝B" panose="02020800000000000000" pitchFamily="18" charset="-128"/>
                <a:ea typeface="HGP明朝B" panose="02020800000000000000" pitchFamily="18" charset="-128"/>
              </a:rPr>
              <a:t>）、ツイッター（</a:t>
            </a:r>
            <a:r>
              <a:rPr lang="en-US" altLang="ja-JP" sz="2400" dirty="0">
                <a:latin typeface="HGP明朝B" panose="02020800000000000000" pitchFamily="18" charset="-128"/>
                <a:ea typeface="HGP明朝B" panose="02020800000000000000" pitchFamily="18" charset="-128"/>
              </a:rPr>
              <a:t>Twitter</a:t>
            </a:r>
            <a:r>
              <a:rPr lang="ja-JP" altLang="en-US" sz="2400" dirty="0">
                <a:latin typeface="HGP明朝B" panose="02020800000000000000" pitchFamily="18" charset="-128"/>
                <a:ea typeface="HGP明朝B" panose="02020800000000000000" pitchFamily="18" charset="-128"/>
              </a:rPr>
              <a:t>）などに投稿されたメッセージ内容、</a:t>
            </a:r>
            <a:endParaRPr lang="en-US" altLang="ja-JP" sz="2400"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　　ならびに投稿者に対して批判や非難が巻き起こる現象」　　　　　　　　　　</a:t>
            </a:r>
            <a:r>
              <a:rPr lang="en-US" altLang="ja-JP" sz="2000" dirty="0">
                <a:latin typeface="HGS明朝B" panose="02020800000000000000" pitchFamily="18" charset="-128"/>
                <a:ea typeface="HGS明朝B" panose="02020800000000000000" pitchFamily="18" charset="-128"/>
              </a:rPr>
              <a:t>(</a:t>
            </a:r>
            <a:r>
              <a:rPr lang="ja-JP" altLang="en-US" sz="2000" dirty="0">
                <a:latin typeface="HGS明朝B" panose="02020800000000000000" pitchFamily="18" charset="-128"/>
                <a:ea typeface="HGS明朝B" panose="02020800000000000000" pitchFamily="18" charset="-128"/>
              </a:rPr>
              <a:t>平井　</a:t>
            </a:r>
            <a:r>
              <a:rPr lang="en-US" altLang="ja-JP" sz="2000" dirty="0">
                <a:latin typeface="HGS明朝B" panose="02020800000000000000" pitchFamily="18" charset="-128"/>
                <a:ea typeface="HGS明朝B" panose="02020800000000000000" pitchFamily="18" charset="-128"/>
              </a:rPr>
              <a:t>2012) </a:t>
            </a:r>
            <a:endParaRPr lang="en-US" altLang="ja-JP" sz="2400" dirty="0">
              <a:latin typeface="HGS明朝B" panose="02020800000000000000" pitchFamily="18" charset="-128"/>
              <a:ea typeface="HGS明朝B" panose="02020800000000000000" pitchFamily="18" charset="-128"/>
            </a:endParaRPr>
          </a:p>
          <a:p>
            <a:pPr marL="342900" indent="-342900">
              <a:buFont typeface="Arial" panose="020B0604020202020204" pitchFamily="34" charset="0"/>
              <a:buChar char="•"/>
            </a:pPr>
            <a:r>
              <a:rPr lang="ja-JP" altLang="en-US" sz="2400" dirty="0">
                <a:latin typeface="HGS明朝B" panose="02020800000000000000" pitchFamily="18" charset="-128"/>
                <a:ea typeface="HGS明朝B" panose="02020800000000000000" pitchFamily="18" charset="-128"/>
              </a:rPr>
              <a:t>「情報発信者が管理するブログや</a:t>
            </a:r>
            <a:r>
              <a:rPr lang="en-US" altLang="ja-JP" sz="2400" dirty="0">
                <a:latin typeface="HGS明朝B" panose="02020800000000000000" pitchFamily="18" charset="-128"/>
                <a:ea typeface="HGS明朝B" panose="02020800000000000000" pitchFamily="18" charset="-128"/>
              </a:rPr>
              <a:t>SNS</a:t>
            </a:r>
            <a:r>
              <a:rPr lang="ja-JP" altLang="en-US" sz="2400" dirty="0">
                <a:latin typeface="HGS明朝B" panose="02020800000000000000" pitchFamily="18" charset="-128"/>
                <a:ea typeface="HGS明朝B" panose="02020800000000000000" pitchFamily="18" charset="-128"/>
              </a:rPr>
              <a:t>日記などの個人向け</a:t>
            </a:r>
            <a:r>
              <a:rPr lang="en-US" altLang="ja-JP" sz="2400" dirty="0">
                <a:latin typeface="HGS明朝B" panose="02020800000000000000" pitchFamily="18" charset="-128"/>
                <a:ea typeface="HGS明朝B" panose="02020800000000000000" pitchFamily="18" charset="-128"/>
              </a:rPr>
              <a:t>CGM </a:t>
            </a:r>
          </a:p>
          <a:p>
            <a:pPr algn="r"/>
            <a:r>
              <a:rPr lang="ja-JP" altLang="en-US" sz="2400" dirty="0">
                <a:latin typeface="HGS明朝B" panose="02020800000000000000" pitchFamily="18" charset="-128"/>
                <a:ea typeface="HGS明朝B" panose="02020800000000000000" pitchFamily="18" charset="-128"/>
              </a:rPr>
              <a:t>　　</a:t>
            </a:r>
            <a:r>
              <a:rPr lang="en-US" altLang="ja-JP" sz="2400" dirty="0">
                <a:latin typeface="HGS明朝B" panose="02020800000000000000" pitchFamily="18" charset="-128"/>
                <a:ea typeface="HGS明朝B" panose="02020800000000000000" pitchFamily="18" charset="-128"/>
              </a:rPr>
              <a:t>(Consumer Generated Media)</a:t>
            </a:r>
            <a:r>
              <a:rPr lang="ja-JP" altLang="en-US" sz="2400" dirty="0">
                <a:latin typeface="HGS明朝B" panose="02020800000000000000" pitchFamily="18" charset="-128"/>
                <a:ea typeface="HGS明朝B" panose="02020800000000000000" pitchFamily="18" charset="-128"/>
              </a:rPr>
              <a:t>にいやがらせコメントが殺到する現象である。」</a:t>
            </a:r>
            <a:r>
              <a:rPr lang="en-US" altLang="ja-JP" sz="2000" dirty="0">
                <a:latin typeface="HGS明朝B" panose="02020800000000000000" pitchFamily="18" charset="-128"/>
                <a:ea typeface="HGS明朝B" panose="02020800000000000000" pitchFamily="18" charset="-128"/>
              </a:rPr>
              <a:t>(</a:t>
            </a:r>
            <a:r>
              <a:rPr lang="ja-JP" altLang="en-US" sz="2000" dirty="0">
                <a:latin typeface="HGS明朝B" panose="02020800000000000000" pitchFamily="18" charset="-128"/>
                <a:ea typeface="HGS明朝B" panose="02020800000000000000" pitchFamily="18" charset="-128"/>
              </a:rPr>
              <a:t>田代・折田　</a:t>
            </a:r>
            <a:r>
              <a:rPr lang="en-US" altLang="ja-JP" sz="2000" dirty="0">
                <a:latin typeface="HGS明朝B" panose="02020800000000000000" pitchFamily="18" charset="-128"/>
                <a:ea typeface="HGS明朝B" panose="02020800000000000000" pitchFamily="18" charset="-128"/>
              </a:rPr>
              <a:t>2012) </a:t>
            </a:r>
          </a:p>
          <a:p>
            <a:pPr marL="457200" indent="-457200">
              <a:buFont typeface="Arial" panose="020B0604020202020204" pitchFamily="34" charset="0"/>
              <a:buChar char="•"/>
            </a:pPr>
            <a:r>
              <a:rPr lang="ja-JP" altLang="en-US" sz="2400" dirty="0">
                <a:latin typeface="HGP明朝B" panose="02020800000000000000" pitchFamily="18" charset="-128"/>
                <a:ea typeface="HGP明朝B" panose="02020800000000000000" pitchFamily="18" charset="-128"/>
              </a:rPr>
              <a:t>「ウェブ上の特定の対象に対して批判が殺到し、収まりがつかなそうな状態」</a:t>
            </a:r>
            <a:endParaRPr lang="en-US" altLang="ja-JP" sz="2400" dirty="0">
              <a:latin typeface="HGP明朝B" panose="02020800000000000000" pitchFamily="18" charset="-128"/>
              <a:ea typeface="HGP明朝B" panose="02020800000000000000" pitchFamily="18" charset="-128"/>
            </a:endParaRPr>
          </a:p>
          <a:p>
            <a:pPr algn="r"/>
            <a:r>
              <a:rPr lang="en-US" altLang="ja-JP" sz="2000" dirty="0">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荻上、</a:t>
            </a:r>
            <a:r>
              <a:rPr lang="en-US" altLang="ja-JP" sz="2000" dirty="0">
                <a:latin typeface="HGP明朝B" panose="02020800000000000000" pitchFamily="18" charset="-128"/>
                <a:ea typeface="HGP明朝B" panose="02020800000000000000" pitchFamily="18" charset="-128"/>
              </a:rPr>
              <a:t>2007) </a:t>
            </a:r>
          </a:p>
          <a:p>
            <a:endParaRPr lang="en-US" altLang="ja-JP" sz="2400" dirty="0">
              <a:latin typeface="Wingdings" panose="05000000000000000000" pitchFamily="2" charset="2"/>
              <a:ea typeface="HGP明朝B" panose="02020800000000000000" pitchFamily="18" charset="-128"/>
            </a:endParaRPr>
          </a:p>
          <a:p>
            <a:r>
              <a:rPr lang="ja-JP" altLang="en-US" sz="2400" dirty="0">
                <a:latin typeface="Wingdings" panose="05000000000000000000" pitchFamily="2" charset="2"/>
                <a:ea typeface="HGP明朝B" panose="02020800000000000000" pitchFamily="18" charset="-128"/>
              </a:rPr>
              <a:t></a:t>
            </a:r>
            <a:r>
              <a:rPr lang="ja-JP" altLang="en-US" sz="2400" dirty="0">
                <a:solidFill>
                  <a:srgbClr val="FF0000"/>
                </a:solidFill>
                <a:latin typeface="HGP明朝B" panose="02020800000000000000" pitchFamily="18" charset="-128"/>
                <a:ea typeface="HGP明朝B" panose="02020800000000000000" pitchFamily="18" charset="-128"/>
              </a:rPr>
              <a:t>「ある人物や企業が発信した内容や行った行為について、ソーシャルメディアに批判的なコメントが殺到する現象」と定義。 </a:t>
            </a:r>
            <a:endParaRPr lang="en-US" altLang="ja-JP" sz="2400" dirty="0">
              <a:solidFill>
                <a:srgbClr val="FF0000"/>
              </a:solidFill>
              <a:latin typeface="HGP明朝B" panose="02020800000000000000" pitchFamily="18" charset="-128"/>
              <a:ea typeface="HGP明朝B" panose="02020800000000000000" pitchFamily="18" charset="-128"/>
            </a:endParaRPr>
          </a:p>
          <a:p>
            <a:pPr algn="r"/>
            <a:endParaRPr lang="en-US" altLang="ja-JP" sz="2000" dirty="0">
              <a:solidFill>
                <a:prstClr val="black"/>
              </a:solidFill>
              <a:latin typeface="HGP明朝B" panose="02020800000000000000" pitchFamily="18" charset="-128"/>
              <a:ea typeface="HGP明朝B" panose="02020800000000000000" pitchFamily="18" charset="-128"/>
            </a:endParaRPr>
          </a:p>
          <a:p>
            <a:pPr algn="r"/>
            <a:endParaRPr lang="en-US" altLang="ja-JP" sz="2000" dirty="0">
              <a:solidFill>
                <a:prstClr val="black"/>
              </a:solidFill>
              <a:latin typeface="HGP明朝B" panose="02020800000000000000" pitchFamily="18" charset="-128"/>
              <a:ea typeface="HGP明朝B" panose="02020800000000000000" pitchFamily="18" charset="-128"/>
            </a:endParaRPr>
          </a:p>
          <a:p>
            <a:pPr algn="r"/>
            <a:r>
              <a:rPr lang="en-US" altLang="ja-JP" sz="2000" dirty="0">
                <a:solidFill>
                  <a:prstClr val="black"/>
                </a:solidFill>
                <a:latin typeface="HGP明朝B" panose="02020800000000000000" pitchFamily="18" charset="-128"/>
                <a:ea typeface="HGP明朝B" panose="02020800000000000000" pitchFamily="18" charset="-128"/>
              </a:rPr>
              <a:t>2016</a:t>
            </a:r>
            <a:r>
              <a:rPr lang="ja-JP" altLang="en-US" sz="2000" dirty="0">
                <a:solidFill>
                  <a:prstClr val="black"/>
                </a:solidFill>
                <a:latin typeface="HGP明朝B" panose="02020800000000000000" pitchFamily="18" charset="-128"/>
                <a:ea typeface="HGP明朝B" panose="02020800000000000000" pitchFamily="18" charset="-128"/>
              </a:rPr>
              <a:t>　</a:t>
            </a:r>
            <a:r>
              <a:rPr lang="en-US" altLang="ja-JP" sz="2000" dirty="0">
                <a:solidFill>
                  <a:prstClr val="black"/>
                </a:solidFill>
                <a:latin typeface="HGP明朝B" panose="02020800000000000000" pitchFamily="18" charset="-128"/>
                <a:ea typeface="HGP明朝B" panose="02020800000000000000" pitchFamily="18" charset="-128"/>
              </a:rPr>
              <a:t>『</a:t>
            </a:r>
            <a:r>
              <a:rPr lang="ja-JP" altLang="en-US" sz="2000" dirty="0">
                <a:solidFill>
                  <a:prstClr val="black"/>
                </a:solidFill>
                <a:latin typeface="HGP明朝B" panose="02020800000000000000" pitchFamily="18" charset="-128"/>
                <a:ea typeface="HGP明朝B" panose="02020800000000000000" pitchFamily="18" charset="-128"/>
              </a:rPr>
              <a:t>ネット炎上の研究</a:t>
            </a:r>
            <a:r>
              <a:rPr lang="en-US" altLang="ja-JP" sz="2000" dirty="0">
                <a:solidFill>
                  <a:prstClr val="black"/>
                </a:solidFill>
                <a:latin typeface="HGP明朝B" panose="02020800000000000000" pitchFamily="18" charset="-128"/>
                <a:ea typeface="HGP明朝B" panose="02020800000000000000" pitchFamily="18" charset="-128"/>
              </a:rPr>
              <a:t>』</a:t>
            </a:r>
            <a:r>
              <a:rPr lang="ja-JP" altLang="en-US" sz="2000" dirty="0">
                <a:solidFill>
                  <a:prstClr val="black"/>
                </a:solidFill>
                <a:latin typeface="HGP明朝B" panose="02020800000000000000" pitchFamily="18" charset="-128"/>
                <a:ea typeface="HGP明朝B" panose="02020800000000000000" pitchFamily="18" charset="-128"/>
              </a:rPr>
              <a:t>　山口真一</a:t>
            </a:r>
            <a:endParaRPr lang="en-US" altLang="ja-JP" sz="2000" dirty="0">
              <a:solidFill>
                <a:prstClr val="black"/>
              </a:solidFill>
              <a:latin typeface="HGP明朝B" panose="02020800000000000000" pitchFamily="18" charset="-128"/>
              <a:ea typeface="HGP明朝B" panose="02020800000000000000" pitchFamily="18" charset="-128"/>
            </a:endParaRPr>
          </a:p>
        </p:txBody>
      </p:sp>
      <p:sp>
        <p:nvSpPr>
          <p:cNvPr id="4" name="正方形/長方形 3"/>
          <p:cNvSpPr/>
          <p:nvPr/>
        </p:nvSpPr>
        <p:spPr>
          <a:xfrm>
            <a:off x="381790" y="840732"/>
            <a:ext cx="3004349" cy="646331"/>
          </a:xfrm>
          <a:prstGeom prst="rect">
            <a:avLst/>
          </a:prstGeom>
        </p:spPr>
        <p:txBody>
          <a:bodyPr wrap="none">
            <a:spAutoFit/>
          </a:bodyPr>
          <a:lstStyle/>
          <a:p>
            <a:r>
              <a:rPr lang="ja-JP" altLang="en-US" sz="3600" dirty="0">
                <a:latin typeface="HGP明朝B" panose="02020800000000000000" pitchFamily="18" charset="-128"/>
                <a:ea typeface="HGP明朝B" panose="02020800000000000000" pitchFamily="18" charset="-128"/>
              </a:rPr>
              <a:t>炎上とは・・・？</a:t>
            </a:r>
          </a:p>
        </p:txBody>
      </p:sp>
      <p:sp>
        <p:nvSpPr>
          <p:cNvPr id="2" name="スライド番号プレースホルダー 1"/>
          <p:cNvSpPr>
            <a:spLocks noGrp="1"/>
          </p:cNvSpPr>
          <p:nvPr>
            <p:ph type="sldNum" sz="quarter" idx="12"/>
          </p:nvPr>
        </p:nvSpPr>
        <p:spPr/>
        <p:txBody>
          <a:bodyPr/>
          <a:lstStyle/>
          <a:p>
            <a:fld id="{AFBD6CD3-B33C-420D-8F05-F91DE2D9C373}" type="slidenum">
              <a:rPr kumimoji="1" lang="ja-JP" altLang="en-US" smtClean="0"/>
              <a:t>5</a:t>
            </a:fld>
            <a:endParaRPr kumimoji="1" lang="ja-JP" altLang="en-US" dirty="0"/>
          </a:p>
        </p:txBody>
      </p:sp>
      <p:sp>
        <p:nvSpPr>
          <p:cNvPr id="7" name="正方形/長方形 6"/>
          <p:cNvSpPr/>
          <p:nvPr/>
        </p:nvSpPr>
        <p:spPr>
          <a:xfrm>
            <a:off x="443242" y="311750"/>
            <a:ext cx="1210588" cy="400110"/>
          </a:xfrm>
          <a:prstGeom prst="rect">
            <a:avLst/>
          </a:prstGeom>
        </p:spPr>
        <p:txBody>
          <a:bodyPr wrap="none">
            <a:spAutoFit/>
          </a:bodyPr>
          <a:lstStyle/>
          <a:p>
            <a:r>
              <a:rPr lang="ja-JP" altLang="en-US" sz="2000" dirty="0">
                <a:latin typeface="HGP明朝B" panose="02020800000000000000" pitchFamily="18" charset="-128"/>
                <a:ea typeface="HGP明朝B" panose="02020800000000000000" pitchFamily="18" charset="-128"/>
              </a:rPr>
              <a:t>現状分析</a:t>
            </a:r>
          </a:p>
        </p:txBody>
      </p:sp>
    </p:spTree>
    <p:extLst>
      <p:ext uri="{BB962C8B-B14F-4D97-AF65-F5344CB8AC3E}">
        <p14:creationId xmlns:p14="http://schemas.microsoft.com/office/powerpoint/2010/main" val="15226184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HGP明朝B" panose="02020800000000000000" pitchFamily="18" charset="-128"/>
                <a:ea typeface="HGP明朝B" panose="02020800000000000000" pitchFamily="18" charset="-128"/>
              </a:rPr>
              <a:t>仮説</a:t>
            </a:r>
            <a:r>
              <a:rPr kumimoji="1" lang="en-US" altLang="ja-JP" dirty="0">
                <a:latin typeface="HGP明朝B" panose="02020800000000000000" pitchFamily="18" charset="-128"/>
                <a:ea typeface="HGP明朝B" panose="02020800000000000000" pitchFamily="18" charset="-128"/>
              </a:rPr>
              <a:t>1</a:t>
            </a:r>
            <a:endParaRPr kumimoji="1" lang="ja-JP" altLang="en-US" dirty="0"/>
          </a:p>
        </p:txBody>
      </p:sp>
      <p:sp>
        <p:nvSpPr>
          <p:cNvPr id="6" name="テキスト ボックス 5"/>
          <p:cNvSpPr txBox="1"/>
          <p:nvPr/>
        </p:nvSpPr>
        <p:spPr>
          <a:xfrm>
            <a:off x="184935" y="102742"/>
            <a:ext cx="2147299" cy="424732"/>
          </a:xfrm>
          <a:prstGeom prst="rect">
            <a:avLst/>
          </a:prstGeom>
          <a:noFill/>
        </p:spPr>
        <p:txBody>
          <a:bodyPr wrap="square" rtlCol="0">
            <a:spAutoFit/>
          </a:bodyPr>
          <a:lstStyle/>
          <a:p>
            <a:pPr>
              <a:lnSpc>
                <a:spcPct val="90000"/>
              </a:lnSpc>
              <a:spcBef>
                <a:spcPct val="0"/>
              </a:spcBef>
            </a:pPr>
            <a:r>
              <a:rPr lang="ja-JP" altLang="en-US" sz="2400" dirty="0">
                <a:latin typeface="HGP明朝B" panose="02020800000000000000" pitchFamily="18" charset="-128"/>
                <a:ea typeface="HGP明朝B" panose="02020800000000000000" pitchFamily="18" charset="-128"/>
                <a:cs typeface="+mj-cs"/>
              </a:rPr>
              <a:t>検証結果</a:t>
            </a:r>
          </a:p>
        </p:txBody>
      </p:sp>
    </p:spTree>
    <p:extLst>
      <p:ext uri="{BB962C8B-B14F-4D97-AF65-F5344CB8AC3E}">
        <p14:creationId xmlns:p14="http://schemas.microsoft.com/office/powerpoint/2010/main" val="317418467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仮説２</a:t>
            </a:r>
            <a:r>
              <a:rPr kumimoji="1" lang="en-US" altLang="ja-JP" dirty="0">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検証予想</a:t>
            </a:r>
          </a:p>
        </p:txBody>
      </p:sp>
      <p:sp>
        <p:nvSpPr>
          <p:cNvPr id="2" name="スライド番号プレースホルダー 1"/>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51</a:t>
            </a:fld>
            <a:endParaRPr lang="ja-JP" altLang="en-US">
              <a:solidFill>
                <a:prstClr val="black">
                  <a:tint val="75000"/>
                </a:prstClr>
              </a:solidFill>
            </a:endParaRPr>
          </a:p>
        </p:txBody>
      </p:sp>
      <p:sp>
        <p:nvSpPr>
          <p:cNvPr id="3" name="テキスト ボックス 2"/>
          <p:cNvSpPr txBox="1"/>
          <p:nvPr/>
        </p:nvSpPr>
        <p:spPr>
          <a:xfrm>
            <a:off x="2734491" y="949234"/>
            <a:ext cx="5486400" cy="2299063"/>
          </a:xfrm>
          <a:prstGeom prst="rect">
            <a:avLst/>
          </a:prstGeom>
          <a:noFill/>
        </p:spPr>
        <p:txBody>
          <a:bodyPr wrap="square" rtlCol="0">
            <a:spAutoFit/>
          </a:bodyPr>
          <a:lstStyle/>
          <a:p>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723147914"/>
              </p:ext>
            </p:extLst>
          </p:nvPr>
        </p:nvGraphicFramePr>
        <p:xfrm>
          <a:off x="1530555" y="1727812"/>
          <a:ext cx="8128000" cy="741680"/>
        </p:xfrm>
        <a:graphic>
          <a:graphicData uri="http://schemas.openxmlformats.org/drawingml/2006/table">
            <a:tbl>
              <a:tblPr firstRow="1" bandRow="1">
                <a:tableStyleId>{21E4AEA4-8DFA-4A89-87EB-49C32662AFE0}</a:tableStyleId>
              </a:tblPr>
              <a:tblGrid>
                <a:gridCol w="1016000">
                  <a:extLst>
                    <a:ext uri="{9D8B030D-6E8A-4147-A177-3AD203B41FA5}">
                      <a16:colId xmlns:a16="http://schemas.microsoft.com/office/drawing/2014/main" xmlns="" val="20000"/>
                    </a:ext>
                  </a:extLst>
                </a:gridCol>
                <a:gridCol w="1016000">
                  <a:extLst>
                    <a:ext uri="{9D8B030D-6E8A-4147-A177-3AD203B41FA5}">
                      <a16:colId xmlns:a16="http://schemas.microsoft.com/office/drawing/2014/main" xmlns="" val="20001"/>
                    </a:ext>
                  </a:extLst>
                </a:gridCol>
                <a:gridCol w="1016000">
                  <a:extLst>
                    <a:ext uri="{9D8B030D-6E8A-4147-A177-3AD203B41FA5}">
                      <a16:colId xmlns:a16="http://schemas.microsoft.com/office/drawing/2014/main" xmlns="" val="20002"/>
                    </a:ext>
                  </a:extLst>
                </a:gridCol>
                <a:gridCol w="1016000">
                  <a:extLst>
                    <a:ext uri="{9D8B030D-6E8A-4147-A177-3AD203B41FA5}">
                      <a16:colId xmlns:a16="http://schemas.microsoft.com/office/drawing/2014/main" xmlns="" val="20003"/>
                    </a:ext>
                  </a:extLst>
                </a:gridCol>
                <a:gridCol w="1016000">
                  <a:extLst>
                    <a:ext uri="{9D8B030D-6E8A-4147-A177-3AD203B41FA5}">
                      <a16:colId xmlns:a16="http://schemas.microsoft.com/office/drawing/2014/main" xmlns="" val="20004"/>
                    </a:ext>
                  </a:extLst>
                </a:gridCol>
                <a:gridCol w="1016000">
                  <a:extLst>
                    <a:ext uri="{9D8B030D-6E8A-4147-A177-3AD203B41FA5}">
                      <a16:colId xmlns:a16="http://schemas.microsoft.com/office/drawing/2014/main" xmlns="" val="20005"/>
                    </a:ext>
                  </a:extLst>
                </a:gridCol>
                <a:gridCol w="1016000">
                  <a:extLst>
                    <a:ext uri="{9D8B030D-6E8A-4147-A177-3AD203B41FA5}">
                      <a16:colId xmlns:a16="http://schemas.microsoft.com/office/drawing/2014/main" xmlns="" val="20006"/>
                    </a:ext>
                  </a:extLst>
                </a:gridCol>
                <a:gridCol w="1016000">
                  <a:extLst>
                    <a:ext uri="{9D8B030D-6E8A-4147-A177-3AD203B41FA5}">
                      <a16:colId xmlns:a16="http://schemas.microsoft.com/office/drawing/2014/main" xmlns="" val="20007"/>
                    </a:ext>
                  </a:extLst>
                </a:gridCol>
              </a:tblGrid>
              <a:tr h="370840">
                <a:tc>
                  <a:txBody>
                    <a:bodyPr/>
                    <a:lstStyle/>
                    <a:p>
                      <a:endParaRPr kumimoji="1" lang="ja-JP" altLang="en-US" dirty="0"/>
                    </a:p>
                  </a:txBody>
                  <a:tcPr/>
                </a:tc>
                <a:tc gridSpan="7">
                  <a:txBody>
                    <a:bodyPr/>
                    <a:lstStyle/>
                    <a:p>
                      <a:r>
                        <a:rPr kumimoji="1" lang="ja-JP" altLang="en-US" dirty="0"/>
                        <a:t>非常に良い　　　　　　　　　　　　　　　　　　　　非常に悪い</a:t>
                      </a:r>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xmlns="" val="10000"/>
                  </a:ext>
                </a:extLst>
              </a:tr>
              <a:tr h="370840">
                <a:tc>
                  <a:txBody>
                    <a:bodyPr/>
                    <a:lstStyle/>
                    <a:p>
                      <a:r>
                        <a:rPr kumimoji="1" lang="ja-JP" altLang="en-US" dirty="0">
                          <a:latin typeface="HGP明朝B" panose="02020800000000000000" pitchFamily="18" charset="-128"/>
                          <a:ea typeface="HGP明朝B" panose="02020800000000000000" pitchFamily="18" charset="-128"/>
                        </a:rPr>
                        <a:t>好感度</a:t>
                      </a:r>
                    </a:p>
                  </a:txBody>
                  <a:tcPr/>
                </a:tc>
                <a:tc>
                  <a:txBody>
                    <a:bodyPr/>
                    <a:lstStyle/>
                    <a:p>
                      <a:pPr algn="ctr"/>
                      <a:r>
                        <a:rPr kumimoji="1" lang="ja-JP" altLang="en-US" dirty="0"/>
                        <a:t>１</a:t>
                      </a:r>
                    </a:p>
                  </a:txBody>
                  <a:tcPr/>
                </a:tc>
                <a:tc>
                  <a:txBody>
                    <a:bodyPr/>
                    <a:lstStyle/>
                    <a:p>
                      <a:pPr algn="ctr"/>
                      <a:r>
                        <a:rPr kumimoji="1" lang="ja-JP" altLang="en-US" dirty="0">
                          <a:solidFill>
                            <a:schemeClr val="tx1"/>
                          </a:solidFill>
                        </a:rPr>
                        <a:t>２</a:t>
                      </a:r>
                    </a:p>
                  </a:txBody>
                  <a:tcPr>
                    <a:solidFill>
                      <a:srgbClr val="FBC6BD"/>
                    </a:solidFill>
                  </a:tcPr>
                </a:tc>
                <a:tc>
                  <a:txBody>
                    <a:bodyPr/>
                    <a:lstStyle/>
                    <a:p>
                      <a:pPr algn="ctr"/>
                      <a:r>
                        <a:rPr kumimoji="1" lang="ja-JP" altLang="en-US" dirty="0">
                          <a:solidFill>
                            <a:schemeClr val="tx1"/>
                          </a:solidFill>
                        </a:rPr>
                        <a:t>３</a:t>
                      </a:r>
                    </a:p>
                  </a:txBody>
                  <a:tcPr>
                    <a:solidFill>
                      <a:srgbClr val="FBC6BD"/>
                    </a:solidFill>
                  </a:tcPr>
                </a:tc>
                <a:tc>
                  <a:txBody>
                    <a:bodyPr/>
                    <a:lstStyle/>
                    <a:p>
                      <a:pPr algn="ctr"/>
                      <a:r>
                        <a:rPr kumimoji="1" lang="ja-JP" altLang="en-US" dirty="0"/>
                        <a:t>４</a:t>
                      </a:r>
                    </a:p>
                  </a:txBody>
                  <a:tcPr/>
                </a:tc>
                <a:tc>
                  <a:txBody>
                    <a:bodyPr/>
                    <a:lstStyle/>
                    <a:p>
                      <a:pPr algn="ctr"/>
                      <a:r>
                        <a:rPr kumimoji="1" lang="ja-JP" altLang="en-US" dirty="0"/>
                        <a:t>５</a:t>
                      </a:r>
                    </a:p>
                  </a:txBody>
                  <a:tcPr>
                    <a:solidFill>
                      <a:srgbClr val="0070C0"/>
                    </a:solidFill>
                  </a:tcPr>
                </a:tc>
                <a:tc>
                  <a:txBody>
                    <a:bodyPr/>
                    <a:lstStyle/>
                    <a:p>
                      <a:pPr algn="ctr"/>
                      <a:r>
                        <a:rPr kumimoji="1" lang="ja-JP" altLang="en-US" dirty="0"/>
                        <a:t>６</a:t>
                      </a:r>
                    </a:p>
                  </a:txBody>
                  <a:tcPr>
                    <a:solidFill>
                      <a:srgbClr val="0070C0"/>
                    </a:solidFill>
                  </a:tcPr>
                </a:tc>
                <a:tc>
                  <a:txBody>
                    <a:bodyPr/>
                    <a:lstStyle/>
                    <a:p>
                      <a:pPr algn="ctr"/>
                      <a:r>
                        <a:rPr kumimoji="1" lang="ja-JP" altLang="en-US" dirty="0"/>
                        <a:t>７</a:t>
                      </a:r>
                    </a:p>
                  </a:txBody>
                  <a:tcPr>
                    <a:solidFill>
                      <a:srgbClr val="0070C0"/>
                    </a:solidFill>
                  </a:tcPr>
                </a:tc>
                <a:extLst>
                  <a:ext uri="{0D108BD9-81ED-4DB2-BD59-A6C34878D82A}">
                    <a16:rowId xmlns:a16="http://schemas.microsoft.com/office/drawing/2014/main" xmlns="" val="10001"/>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4235799965"/>
              </p:ext>
            </p:extLst>
          </p:nvPr>
        </p:nvGraphicFramePr>
        <p:xfrm>
          <a:off x="1530555" y="3548376"/>
          <a:ext cx="8128000" cy="741680"/>
        </p:xfrm>
        <a:graphic>
          <a:graphicData uri="http://schemas.openxmlformats.org/drawingml/2006/table">
            <a:tbl>
              <a:tblPr firstRow="1" bandRow="1">
                <a:tableStyleId>{21E4AEA4-8DFA-4A89-87EB-49C32662AFE0}</a:tableStyleId>
              </a:tblPr>
              <a:tblGrid>
                <a:gridCol w="1016000">
                  <a:extLst>
                    <a:ext uri="{9D8B030D-6E8A-4147-A177-3AD203B41FA5}">
                      <a16:colId xmlns:a16="http://schemas.microsoft.com/office/drawing/2014/main" xmlns="" val="20000"/>
                    </a:ext>
                  </a:extLst>
                </a:gridCol>
                <a:gridCol w="1016000">
                  <a:extLst>
                    <a:ext uri="{9D8B030D-6E8A-4147-A177-3AD203B41FA5}">
                      <a16:colId xmlns:a16="http://schemas.microsoft.com/office/drawing/2014/main" xmlns="" val="20001"/>
                    </a:ext>
                  </a:extLst>
                </a:gridCol>
                <a:gridCol w="1016000">
                  <a:extLst>
                    <a:ext uri="{9D8B030D-6E8A-4147-A177-3AD203B41FA5}">
                      <a16:colId xmlns:a16="http://schemas.microsoft.com/office/drawing/2014/main" xmlns="" val="20002"/>
                    </a:ext>
                  </a:extLst>
                </a:gridCol>
                <a:gridCol w="1016000">
                  <a:extLst>
                    <a:ext uri="{9D8B030D-6E8A-4147-A177-3AD203B41FA5}">
                      <a16:colId xmlns:a16="http://schemas.microsoft.com/office/drawing/2014/main" xmlns="" val="20003"/>
                    </a:ext>
                  </a:extLst>
                </a:gridCol>
                <a:gridCol w="1016000">
                  <a:extLst>
                    <a:ext uri="{9D8B030D-6E8A-4147-A177-3AD203B41FA5}">
                      <a16:colId xmlns:a16="http://schemas.microsoft.com/office/drawing/2014/main" xmlns="" val="20004"/>
                    </a:ext>
                  </a:extLst>
                </a:gridCol>
                <a:gridCol w="1016000">
                  <a:extLst>
                    <a:ext uri="{9D8B030D-6E8A-4147-A177-3AD203B41FA5}">
                      <a16:colId xmlns:a16="http://schemas.microsoft.com/office/drawing/2014/main" xmlns="" val="20005"/>
                    </a:ext>
                  </a:extLst>
                </a:gridCol>
                <a:gridCol w="1016000">
                  <a:extLst>
                    <a:ext uri="{9D8B030D-6E8A-4147-A177-3AD203B41FA5}">
                      <a16:colId xmlns:a16="http://schemas.microsoft.com/office/drawing/2014/main" xmlns="" val="20006"/>
                    </a:ext>
                  </a:extLst>
                </a:gridCol>
                <a:gridCol w="1016000">
                  <a:extLst>
                    <a:ext uri="{9D8B030D-6E8A-4147-A177-3AD203B41FA5}">
                      <a16:colId xmlns:a16="http://schemas.microsoft.com/office/drawing/2014/main" xmlns="" val="20007"/>
                    </a:ext>
                  </a:extLst>
                </a:gridCol>
              </a:tblGrid>
              <a:tr h="370840">
                <a:tc>
                  <a:txBody>
                    <a:bodyPr/>
                    <a:lstStyle/>
                    <a:p>
                      <a:endParaRPr kumimoji="1" lang="ja-JP" altLang="en-US" dirty="0"/>
                    </a:p>
                  </a:txBody>
                  <a:tcPr/>
                </a:tc>
                <a:tc gridSpan="7">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非常に良い　　　　　　　　　　　　　　　　　　　　非常に悪い</a:t>
                      </a:r>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xmlns="" val="10000"/>
                  </a:ext>
                </a:extLst>
              </a:tr>
              <a:tr h="370840">
                <a:tc>
                  <a:txBody>
                    <a:bodyPr/>
                    <a:lstStyle/>
                    <a:p>
                      <a:r>
                        <a:rPr kumimoji="1" lang="ja-JP" altLang="en-US" dirty="0">
                          <a:latin typeface="HGP明朝B" panose="02020800000000000000" pitchFamily="18" charset="-128"/>
                          <a:ea typeface="HGP明朝B" panose="02020800000000000000" pitchFamily="18" charset="-128"/>
                        </a:rPr>
                        <a:t>好感度</a:t>
                      </a:r>
                    </a:p>
                  </a:txBody>
                  <a:tcPr/>
                </a:tc>
                <a:tc>
                  <a:txBody>
                    <a:bodyPr/>
                    <a:lstStyle/>
                    <a:p>
                      <a:pPr algn="ctr"/>
                      <a:r>
                        <a:rPr kumimoji="1" lang="ja-JP" altLang="en-US" dirty="0"/>
                        <a:t>１</a:t>
                      </a:r>
                    </a:p>
                  </a:txBody>
                  <a:tcPr/>
                </a:tc>
                <a:tc>
                  <a:txBody>
                    <a:bodyPr/>
                    <a:lstStyle/>
                    <a:p>
                      <a:pPr algn="ctr"/>
                      <a:r>
                        <a:rPr kumimoji="1" lang="ja-JP" altLang="en-US" dirty="0"/>
                        <a:t>２</a:t>
                      </a:r>
                    </a:p>
                  </a:txBody>
                  <a:tcPr/>
                </a:tc>
                <a:tc>
                  <a:txBody>
                    <a:bodyPr/>
                    <a:lstStyle/>
                    <a:p>
                      <a:pPr algn="ctr"/>
                      <a:r>
                        <a:rPr kumimoji="1" lang="ja-JP" altLang="en-US" dirty="0"/>
                        <a:t>３</a:t>
                      </a:r>
                    </a:p>
                  </a:txBody>
                  <a:tcPr/>
                </a:tc>
                <a:tc>
                  <a:txBody>
                    <a:bodyPr/>
                    <a:lstStyle/>
                    <a:p>
                      <a:pPr algn="ctr"/>
                      <a:r>
                        <a:rPr kumimoji="1" lang="ja-JP" altLang="en-US" dirty="0"/>
                        <a:t>４</a:t>
                      </a:r>
                    </a:p>
                  </a:txBody>
                  <a:tcPr/>
                </a:tc>
                <a:tc>
                  <a:txBody>
                    <a:bodyPr/>
                    <a:lstStyle/>
                    <a:p>
                      <a:pPr algn="ctr"/>
                      <a:r>
                        <a:rPr kumimoji="1" lang="ja-JP" altLang="en-US" dirty="0"/>
                        <a:t>５</a:t>
                      </a:r>
                    </a:p>
                  </a:txBody>
                  <a:tcPr>
                    <a:solidFill>
                      <a:srgbClr val="0070C0"/>
                    </a:solidFill>
                  </a:tcPr>
                </a:tc>
                <a:tc>
                  <a:txBody>
                    <a:bodyPr/>
                    <a:lstStyle/>
                    <a:p>
                      <a:pPr algn="ctr"/>
                      <a:r>
                        <a:rPr kumimoji="1" lang="ja-JP" altLang="en-US" dirty="0"/>
                        <a:t>６</a:t>
                      </a:r>
                    </a:p>
                  </a:txBody>
                  <a:tcPr>
                    <a:solidFill>
                      <a:srgbClr val="0070C0"/>
                    </a:solidFill>
                  </a:tcPr>
                </a:tc>
                <a:tc>
                  <a:txBody>
                    <a:bodyPr/>
                    <a:lstStyle/>
                    <a:p>
                      <a:pPr algn="ctr"/>
                      <a:r>
                        <a:rPr kumimoji="1" lang="ja-JP" altLang="en-US" dirty="0"/>
                        <a:t>７</a:t>
                      </a:r>
                    </a:p>
                  </a:txBody>
                  <a:tcPr>
                    <a:solidFill>
                      <a:srgbClr val="0070C0"/>
                    </a:solidFill>
                  </a:tcPr>
                </a:tc>
                <a:extLst>
                  <a:ext uri="{0D108BD9-81ED-4DB2-BD59-A6C34878D82A}">
                    <a16:rowId xmlns:a16="http://schemas.microsoft.com/office/drawing/2014/main" xmlns="" val="10001"/>
                  </a:ext>
                </a:extLst>
              </a:tr>
            </a:tbl>
          </a:graphicData>
        </a:graphic>
      </p:graphicFrame>
      <p:cxnSp>
        <p:nvCxnSpPr>
          <p:cNvPr id="14" name="直線矢印コネクタ 13"/>
          <p:cNvCxnSpPr/>
          <p:nvPr/>
        </p:nvCxnSpPr>
        <p:spPr>
          <a:xfrm>
            <a:off x="3923071" y="1887794"/>
            <a:ext cx="4297820" cy="0"/>
          </a:xfrm>
          <a:prstGeom prst="straightConnector1">
            <a:avLst/>
          </a:prstGeom>
          <a:ln w="2857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3923071" y="3692014"/>
            <a:ext cx="4297820" cy="0"/>
          </a:xfrm>
          <a:prstGeom prst="straightConnector1">
            <a:avLst/>
          </a:prstGeom>
          <a:ln w="28575">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下矢印 16"/>
          <p:cNvSpPr/>
          <p:nvPr/>
        </p:nvSpPr>
        <p:spPr>
          <a:xfrm>
            <a:off x="7477431" y="2575559"/>
            <a:ext cx="337745" cy="982863"/>
          </a:xfrm>
          <a:prstGeom prst="downArrow">
            <a:avLst/>
          </a:prstGeom>
          <a:solidFill>
            <a:schemeClr val="accent2"/>
          </a:solidFill>
          <a:ln>
            <a:solidFill>
              <a:schemeClr val="accent2"/>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p>
          <a:p>
            <a:pPr algn="ctr"/>
            <a:endParaRPr kumimoji="1" lang="ja-JP" altLang="en-US" dirty="0"/>
          </a:p>
        </p:txBody>
      </p:sp>
      <p:sp>
        <p:nvSpPr>
          <p:cNvPr id="18" name="テキスト ボックス 17"/>
          <p:cNvSpPr txBox="1"/>
          <p:nvPr/>
        </p:nvSpPr>
        <p:spPr>
          <a:xfrm>
            <a:off x="1834840" y="5066817"/>
            <a:ext cx="8259417" cy="523220"/>
          </a:xfrm>
          <a:prstGeom prst="rect">
            <a:avLst/>
          </a:prstGeom>
          <a:noFill/>
        </p:spPr>
        <p:txBody>
          <a:bodyPr wrap="square" rtlCol="0" anchor="t">
            <a:spAutoFit/>
          </a:bodyPr>
          <a:lstStyle/>
          <a:p>
            <a:r>
              <a:rPr lang="ja-JP" altLang="en-US" sz="2800" smtClean="0">
                <a:latin typeface="HGP明朝B" panose="02020800000000000000" pitchFamily="18" charset="-128"/>
                <a:ea typeface="HGP明朝B" panose="02020800000000000000" pitchFamily="18" charset="-128"/>
              </a:rPr>
              <a:t>否定派</a:t>
            </a:r>
            <a:r>
              <a:rPr kumimoji="1" lang="ja-JP" altLang="en-US" sz="2800" smtClean="0">
                <a:latin typeface="HGP明朝B" panose="02020800000000000000" pitchFamily="18" charset="-128"/>
                <a:ea typeface="HGP明朝B" panose="02020800000000000000" pitchFamily="18" charset="-128"/>
              </a:rPr>
              <a:t>は</a:t>
            </a:r>
            <a:r>
              <a:rPr kumimoji="1" lang="ja-JP" altLang="en-US" sz="2800" dirty="0">
                <a:latin typeface="HGP明朝B" panose="02020800000000000000" pitchFamily="18" charset="-128"/>
                <a:ea typeface="HGP明朝B" panose="02020800000000000000" pitchFamily="18" charset="-128"/>
              </a:rPr>
              <a:t>、好感度が上がらない傾向にある。</a:t>
            </a:r>
          </a:p>
        </p:txBody>
      </p:sp>
      <p:sp>
        <p:nvSpPr>
          <p:cNvPr id="13" name="下矢印 12"/>
          <p:cNvSpPr/>
          <p:nvPr/>
        </p:nvSpPr>
        <p:spPr>
          <a:xfrm rot="-1980000">
            <a:off x="8271195" y="2515196"/>
            <a:ext cx="350608" cy="1046593"/>
          </a:xfrm>
          <a:prstGeom prst="downArrow">
            <a:avLst/>
          </a:prstGeom>
          <a:solidFill>
            <a:schemeClr val="accent2"/>
          </a:solidFill>
          <a:ln>
            <a:solidFill>
              <a:schemeClr val="accent2"/>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p>
          <a:p>
            <a:pPr algn="ctr"/>
            <a:endParaRPr kumimoji="1" lang="ja-JP" altLang="en-US" dirty="0"/>
          </a:p>
        </p:txBody>
      </p:sp>
    </p:spTree>
    <p:extLst>
      <p:ext uri="{BB962C8B-B14F-4D97-AF65-F5344CB8AC3E}">
        <p14:creationId xmlns:p14="http://schemas.microsoft.com/office/powerpoint/2010/main" val="9182931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003663" y="664228"/>
            <a:ext cx="10515600" cy="1325563"/>
          </a:xfrm>
        </p:spPr>
        <p:txBody>
          <a:bodyPr/>
          <a:lstStyle/>
          <a:p>
            <a:r>
              <a:rPr kumimoji="1" lang="ja-JP" altLang="en-US" dirty="0">
                <a:latin typeface="HGP明朝B" panose="02020800000000000000" pitchFamily="18" charset="-128"/>
                <a:ea typeface="HGP明朝B" panose="02020800000000000000" pitchFamily="18" charset="-128"/>
              </a:rPr>
              <a:t>仮説</a:t>
            </a:r>
            <a:r>
              <a:rPr kumimoji="1" lang="en-US" altLang="ja-JP" dirty="0">
                <a:latin typeface="HGP明朝B" panose="02020800000000000000" pitchFamily="18" charset="-128"/>
                <a:ea typeface="HGP明朝B" panose="02020800000000000000" pitchFamily="18" charset="-128"/>
              </a:rPr>
              <a:t>2</a:t>
            </a:r>
            <a:endParaRPr kumimoji="1" lang="ja-JP" altLang="en-US" dirty="0"/>
          </a:p>
        </p:txBody>
      </p:sp>
      <p:sp>
        <p:nvSpPr>
          <p:cNvPr id="6" name="テキスト ボックス 5"/>
          <p:cNvSpPr txBox="1"/>
          <p:nvPr/>
        </p:nvSpPr>
        <p:spPr>
          <a:xfrm>
            <a:off x="195209" y="226032"/>
            <a:ext cx="1972804" cy="424732"/>
          </a:xfrm>
          <a:prstGeom prst="rect">
            <a:avLst/>
          </a:prstGeom>
          <a:noFill/>
        </p:spPr>
        <p:txBody>
          <a:bodyPr wrap="square" rtlCol="0">
            <a:spAutoFit/>
          </a:bodyPr>
          <a:lstStyle/>
          <a:p>
            <a:pPr>
              <a:lnSpc>
                <a:spcPct val="90000"/>
              </a:lnSpc>
              <a:spcBef>
                <a:spcPct val="0"/>
              </a:spcBef>
            </a:pPr>
            <a:r>
              <a:rPr lang="ja-JP" altLang="en-US" sz="2400" dirty="0">
                <a:latin typeface="HGP明朝B" panose="02020800000000000000" pitchFamily="18" charset="-128"/>
                <a:ea typeface="HGP明朝B" panose="02020800000000000000" pitchFamily="18" charset="-128"/>
                <a:cs typeface="+mj-cs"/>
              </a:rPr>
              <a:t>検証結果</a:t>
            </a:r>
          </a:p>
        </p:txBody>
      </p:sp>
      <p:sp>
        <p:nvSpPr>
          <p:cNvPr id="8" name="スライド番号プレースホルダー 7"/>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52</a:t>
            </a:fld>
            <a:endParaRPr lang="ja-JP" altLang="en-US">
              <a:solidFill>
                <a:prstClr val="black">
                  <a:tint val="75000"/>
                </a:prstClr>
              </a:solidFill>
            </a:endParaRPr>
          </a:p>
        </p:txBody>
      </p:sp>
    </p:spTree>
    <p:extLst>
      <p:ext uri="{BB962C8B-B14F-4D97-AF65-F5344CB8AC3E}">
        <p14:creationId xmlns:p14="http://schemas.microsoft.com/office/powerpoint/2010/main" val="122308513"/>
      </p:ext>
    </p:extLst>
  </p:cSld>
  <p:clrMapOvr>
    <a:overrideClrMapping bg1="lt1" tx1="dk1" bg2="lt2" tx2="dk2" accent1="accent1" accent2="accent2" accent3="accent3" accent4="accent4" accent5="accent5" accent6="accent6" hlink="hlink" folHlink="folHlink"/>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HGP明朝B" panose="02020800000000000000" pitchFamily="18" charset="-128"/>
                <a:ea typeface="HGP明朝B" panose="02020800000000000000" pitchFamily="18" charset="-128"/>
              </a:rPr>
              <a:t>学術的インプリケーション</a:t>
            </a:r>
            <a:endParaRPr kumimoji="1" lang="ja-JP" altLang="en-US" dirty="0">
              <a:latin typeface="HGP明朝B" panose="02020800000000000000" pitchFamily="18" charset="-128"/>
              <a:ea typeface="HGP明朝B" panose="02020800000000000000" pitchFamily="18" charset="-128"/>
            </a:endParaRPr>
          </a:p>
        </p:txBody>
      </p:sp>
      <p:sp>
        <p:nvSpPr>
          <p:cNvPr id="3" name="スライド番号プレースホルダー 2"/>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53</a:t>
            </a:fld>
            <a:endParaRPr lang="ja-JP" altLang="en-US">
              <a:solidFill>
                <a:prstClr val="black">
                  <a:tint val="75000"/>
                </a:prstClr>
              </a:solidFill>
            </a:endParaRPr>
          </a:p>
        </p:txBody>
      </p:sp>
    </p:spTree>
    <p:extLst>
      <p:ext uri="{BB962C8B-B14F-4D97-AF65-F5344CB8AC3E}">
        <p14:creationId xmlns:p14="http://schemas.microsoft.com/office/powerpoint/2010/main" val="40009179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HGP明朝B" panose="02020800000000000000" pitchFamily="18" charset="-128"/>
                <a:ea typeface="HGP明朝B" panose="02020800000000000000" pitchFamily="18" charset="-128"/>
              </a:rPr>
              <a:t>実務的インプリケーション</a:t>
            </a:r>
            <a:endParaRPr kumimoji="1" lang="ja-JP" altLang="en-US" dirty="0">
              <a:latin typeface="HGP明朝B" panose="02020800000000000000" pitchFamily="18" charset="-128"/>
              <a:ea typeface="HGP明朝B" panose="02020800000000000000" pitchFamily="18" charset="-128"/>
            </a:endParaRPr>
          </a:p>
        </p:txBody>
      </p:sp>
      <p:sp>
        <p:nvSpPr>
          <p:cNvPr id="3" name="スライド番号プレースホルダー 2"/>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54</a:t>
            </a:fld>
            <a:endParaRPr lang="ja-JP" altLang="en-US">
              <a:solidFill>
                <a:prstClr val="black">
                  <a:tint val="75000"/>
                </a:prstClr>
              </a:solidFill>
            </a:endParaRPr>
          </a:p>
        </p:txBody>
      </p:sp>
    </p:spTree>
    <p:extLst>
      <p:ext uri="{BB962C8B-B14F-4D97-AF65-F5344CB8AC3E}">
        <p14:creationId xmlns:p14="http://schemas.microsoft.com/office/powerpoint/2010/main" val="32424321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HGP明朝B" panose="02020800000000000000" pitchFamily="18" charset="-128"/>
                <a:ea typeface="HGP明朝B" panose="02020800000000000000" pitchFamily="18" charset="-128"/>
              </a:rPr>
              <a:t>参考文献・ＵＲＬ</a:t>
            </a:r>
          </a:p>
        </p:txBody>
      </p:sp>
      <p:sp>
        <p:nvSpPr>
          <p:cNvPr id="3" name="スライド番号プレースホルダー 2"/>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55</a:t>
            </a:fld>
            <a:endParaRPr lang="ja-JP" altLang="en-US">
              <a:solidFill>
                <a:prstClr val="black">
                  <a:tint val="75000"/>
                </a:prstClr>
              </a:solidFill>
            </a:endParaRPr>
          </a:p>
        </p:txBody>
      </p:sp>
      <p:sp>
        <p:nvSpPr>
          <p:cNvPr id="4" name="正方形/長方形 3"/>
          <p:cNvSpPr/>
          <p:nvPr/>
        </p:nvSpPr>
        <p:spPr>
          <a:xfrm>
            <a:off x="838200" y="1690688"/>
            <a:ext cx="10073640" cy="4708981"/>
          </a:xfrm>
          <a:prstGeom prst="rect">
            <a:avLst/>
          </a:prstGeom>
        </p:spPr>
        <p:txBody>
          <a:bodyPr wrap="square">
            <a:spAutoFit/>
          </a:bodyPr>
          <a:lstStyle/>
          <a:p>
            <a:pPr>
              <a:spcAft>
                <a:spcPts val="0"/>
              </a:spcAft>
            </a:pPr>
            <a:r>
              <a:rPr lang="ja-JP" altLang="ja-JP"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山口 真一（</a:t>
            </a:r>
            <a:r>
              <a:rPr lang="en-US" altLang="ja-JP" dirty="0" smtClean="0">
                <a:solidFill>
                  <a:srgbClr val="000000"/>
                </a:solidFill>
                <a:latin typeface="ＭＳ 明朝" panose="02020609040205080304" pitchFamily="17" charset="-128"/>
                <a:ea typeface="ＭＳ Ｐゴシック" panose="020B0600070205080204" pitchFamily="50" charset="-128"/>
                <a:cs typeface="Times New Roman" panose="02020603050405020304" pitchFamily="18" charset="0"/>
              </a:rPr>
              <a:t>2016</a:t>
            </a:r>
            <a:r>
              <a:rPr lang="ja-JP" altLang="ja-JP"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）『ネット炎上の研究　誰があおり、どう対処するのか</a:t>
            </a:r>
            <a:r>
              <a:rPr lang="ja-JP" altLang="ja-JP" dirty="0" smtClean="0">
                <a:solidFill>
                  <a:srgbClr val="000000"/>
                </a:solidFill>
                <a:latin typeface="游ゴシック Light" panose="020B0300000000000000" pitchFamily="50" charset="-128"/>
                <a:ea typeface="ＭＳ ゴシック" panose="020B0609070205080204" pitchFamily="49" charset="-128"/>
                <a:cs typeface="Times New Roman" panose="02020603050405020304" pitchFamily="18" charset="0"/>
              </a:rPr>
              <a:t>』</a:t>
            </a:r>
            <a:r>
              <a:rPr lang="ja-JP" altLang="en-US" dirty="0" smtClean="0">
                <a:latin typeface="ＭＳ 明朝" panose="02020609040205080304" pitchFamily="17" charset="-128"/>
                <a:ea typeface="ＭＳ 明朝" panose="02020609040205080304" pitchFamily="17" charset="-128"/>
              </a:rPr>
              <a:t>勁草書房</a:t>
            </a:r>
            <a:endParaRPr lang="ja-JP" altLang="ja-JP" sz="2000" dirty="0" smtClean="0">
              <a:latin typeface="ＭＳ 明朝" panose="02020609040205080304" pitchFamily="17" charset="-128"/>
              <a:ea typeface="ＭＳ 明朝" panose="02020609040205080304" pitchFamily="17" charset="-128"/>
              <a:cs typeface="ＭＳ Ｐゴシック" panose="020B0600070205080204" pitchFamily="50" charset="-128"/>
            </a:endParaRPr>
          </a:p>
          <a:p>
            <a:pPr>
              <a:spcAft>
                <a:spcPts val="0"/>
              </a:spcAft>
            </a:pPr>
            <a:r>
              <a:rPr lang="ja-JP" altLang="ja-JP" dirty="0" smtClean="0">
                <a:latin typeface="ＭＳ Ｐゴシック" panose="020B0600070205080204" pitchFamily="50" charset="-128"/>
                <a:ea typeface="ＭＳ 明朝" panose="02020609040205080304" pitchFamily="17" charset="-128"/>
                <a:cs typeface="ＭＳ Ｐゴシック" panose="020B0600070205080204" pitchFamily="50" charset="-128"/>
              </a:rPr>
              <a:t>小林 </a:t>
            </a:r>
            <a:r>
              <a:rPr lang="ja-JP" altLang="ja-JP" dirty="0">
                <a:latin typeface="ＭＳ Ｐゴシック" panose="020B0600070205080204" pitchFamily="50" charset="-128"/>
                <a:ea typeface="ＭＳ 明朝" panose="02020609040205080304" pitchFamily="17" charset="-128"/>
                <a:cs typeface="ＭＳ Ｐゴシック" panose="020B0600070205080204" pitchFamily="50" charset="-128"/>
              </a:rPr>
              <a:t>直樹</a:t>
            </a:r>
            <a:r>
              <a:rPr lang="en-US" altLang="ja-JP" dirty="0">
                <a:latin typeface="ＭＳ Ｐゴシック" panose="020B0600070205080204" pitchFamily="50" charset="-128"/>
                <a:ea typeface="ＭＳ 明朝" panose="02020609040205080304" pitchFamily="17" charset="-128"/>
                <a:cs typeface="ＭＳ Ｐゴシック" panose="020B0600070205080204" pitchFamily="50" charset="-128"/>
              </a:rPr>
              <a:t>(2015)</a:t>
            </a:r>
            <a:r>
              <a:rPr lang="ja-JP" altLang="ja-JP" dirty="0">
                <a:latin typeface="ＭＳ Ｐゴシック" panose="020B0600070205080204" pitchFamily="50" charset="-128"/>
                <a:ea typeface="ＭＳ 明朝" panose="02020609040205080304" pitchFamily="17" charset="-128"/>
                <a:cs typeface="ＭＳ Ｐゴシック" panose="020B0600070205080204" pitchFamily="50" charset="-128"/>
              </a:rPr>
              <a:t>『ネット炎上対策の教科書　攻めと守りのＳＮＳ活用</a:t>
            </a:r>
            <a:r>
              <a:rPr lang="ja-JP" altLang="ja-JP" dirty="0" smtClean="0">
                <a:latin typeface="ＭＳ Ｐゴシック" panose="020B0600070205080204" pitchFamily="50" charset="-128"/>
                <a:ea typeface="ＭＳ 明朝" panose="02020609040205080304" pitchFamily="17" charset="-128"/>
                <a:cs typeface="ＭＳ Ｐゴシック" panose="020B0600070205080204" pitchFamily="50" charset="-128"/>
              </a:rPr>
              <a:t>』</a:t>
            </a:r>
            <a:r>
              <a:rPr lang="ja-JP" altLang="en-US" dirty="0" smtClean="0">
                <a:latin typeface="ＭＳ Ｐゴシック" panose="020B0600070205080204" pitchFamily="50" charset="-128"/>
                <a:ea typeface="ＭＳ 明朝" panose="02020609040205080304" pitchFamily="17" charset="-128"/>
                <a:cs typeface="ＭＳ Ｐゴシック" panose="020B0600070205080204" pitchFamily="50" charset="-128"/>
              </a:rPr>
              <a:t>日経</a:t>
            </a:r>
            <a:r>
              <a:rPr lang="en-US" altLang="ja-JP" dirty="0" smtClean="0">
                <a:latin typeface="ＭＳ Ｐゴシック" panose="020B0600070205080204" pitchFamily="50" charset="-128"/>
                <a:ea typeface="ＭＳ 明朝" panose="02020609040205080304" pitchFamily="17" charset="-128"/>
                <a:cs typeface="ＭＳ Ｐゴシック" panose="020B0600070205080204" pitchFamily="50" charset="-128"/>
              </a:rPr>
              <a:t>BP</a:t>
            </a:r>
            <a:r>
              <a:rPr lang="ja-JP" altLang="en-US" dirty="0">
                <a:latin typeface="ＭＳ Ｐゴシック" panose="020B0600070205080204" pitchFamily="50" charset="-128"/>
                <a:ea typeface="ＭＳ 明朝" panose="02020609040205080304" pitchFamily="17" charset="-128"/>
                <a:cs typeface="ＭＳ Ｐゴシック" panose="020B0600070205080204" pitchFamily="50" charset="-128"/>
              </a:rPr>
              <a:t>社</a:t>
            </a:r>
            <a:endParaRPr lang="ja-JP" altLang="ja-JP" sz="2400" dirty="0">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a:spcAft>
                <a:spcPts val="0"/>
              </a:spcAft>
            </a:pPr>
            <a:r>
              <a:rPr lang="ja-JP" altLang="ja-JP" dirty="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平井 智尚（</a:t>
            </a:r>
            <a:r>
              <a:rPr lang="en-US" altLang="ja-JP" dirty="0">
                <a:solidFill>
                  <a:srgbClr val="000000"/>
                </a:solidFill>
                <a:latin typeface="ＭＳ 明朝" panose="02020609040205080304" pitchFamily="17" charset="-128"/>
                <a:ea typeface="ＭＳ Ｐゴシック" panose="020B0600070205080204" pitchFamily="50" charset="-128"/>
                <a:cs typeface="Times New Roman" panose="02020603050405020304" pitchFamily="18" charset="0"/>
              </a:rPr>
              <a:t>2012</a:t>
            </a:r>
            <a:r>
              <a:rPr lang="ja-JP" altLang="ja-JP" dirty="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）『なぜウェブで炎上が発生するのかー日本のウェブ文化を手がかりとして</a:t>
            </a:r>
            <a:r>
              <a:rPr lang="ja-JP" altLang="ja-JP"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a:t>
            </a:r>
            <a:r>
              <a:rPr lang="ja-JP" altLang="en-US"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情報通信学会誌　</a:t>
            </a:r>
            <a:r>
              <a:rPr lang="en-US" altLang="ja-JP"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(29 p61-71)</a:t>
            </a:r>
            <a:endParaRPr lang="ja-JP" altLang="ja-JP" sz="2400" dirty="0">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a:spcAft>
                <a:spcPts val="0"/>
              </a:spcAft>
            </a:pPr>
            <a:r>
              <a:rPr lang="ja-JP" altLang="ja-JP" dirty="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萩上 チキ（</a:t>
            </a:r>
            <a:r>
              <a:rPr lang="en-US" altLang="ja-JP" dirty="0">
                <a:solidFill>
                  <a:srgbClr val="000000"/>
                </a:solidFill>
                <a:latin typeface="ＭＳ 明朝" panose="02020609040205080304" pitchFamily="17" charset="-128"/>
                <a:ea typeface="ＭＳ Ｐゴシック" panose="020B0600070205080204" pitchFamily="50" charset="-128"/>
                <a:cs typeface="Times New Roman" panose="02020603050405020304" pitchFamily="18" charset="0"/>
              </a:rPr>
              <a:t>2007</a:t>
            </a:r>
            <a:r>
              <a:rPr lang="ja-JP" altLang="ja-JP" dirty="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）『ウェブ炎上 ネット群衆の暴走と可能性</a:t>
            </a:r>
            <a:r>
              <a:rPr lang="ja-JP" altLang="ja-JP"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a:t>
            </a:r>
            <a:r>
              <a:rPr lang="ja-JP" altLang="en-US"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筑摩書房</a:t>
            </a:r>
            <a:endParaRPr lang="ja-JP" altLang="ja-JP" sz="2400" dirty="0">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a:spcAft>
                <a:spcPts val="0"/>
              </a:spcAft>
            </a:pPr>
            <a:r>
              <a:rPr lang="ja-JP" altLang="ja-JP" dirty="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田代 光輝、折田 明子（</a:t>
            </a:r>
            <a:r>
              <a:rPr lang="en-US" altLang="ja-JP" dirty="0">
                <a:solidFill>
                  <a:srgbClr val="000000"/>
                </a:solidFill>
                <a:latin typeface="ＭＳ 明朝" panose="02020609040205080304" pitchFamily="17" charset="-128"/>
                <a:ea typeface="ＭＳ Ｐゴシック" panose="020B0600070205080204" pitchFamily="50" charset="-128"/>
                <a:cs typeface="Times New Roman" panose="02020603050405020304" pitchFamily="18" charset="0"/>
              </a:rPr>
              <a:t>2012</a:t>
            </a:r>
            <a:r>
              <a:rPr lang="ja-JP" altLang="ja-JP" dirty="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）『ネット炎上の発生過程と収束過程に関するー考察～不具合に対する嫌がらせと決着による収束</a:t>
            </a:r>
            <a:r>
              <a:rPr lang="ja-JP" altLang="ja-JP"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a:t>
            </a:r>
            <a:r>
              <a:rPr lang="en-US" altLang="ja-JP"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a:t>
            </a:r>
            <a:r>
              <a:rPr lang="ja-JP" altLang="en-US"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rPr>
              <a:t>研究報告電子化知的財産･社会基盤</a:t>
            </a:r>
            <a:endParaRPr lang="en-US" altLang="ja-JP" dirty="0" smtClean="0">
              <a:solidFill>
                <a:srgbClr val="000000"/>
              </a:solidFill>
              <a:latin typeface="ＭＳ Ｐゴシック" panose="020B0600070205080204" pitchFamily="50" charset="-128"/>
              <a:ea typeface="ＭＳ 明朝" panose="02020609040205080304" pitchFamily="17" charset="-128"/>
              <a:cs typeface="Times New Roman" panose="02020603050405020304" pitchFamily="18" charset="0"/>
            </a:endParaRPr>
          </a:p>
          <a:p>
            <a:pPr>
              <a:spcAft>
                <a:spcPts val="0"/>
              </a:spcAft>
            </a:pPr>
            <a:r>
              <a:rPr lang="ja-JP" altLang="ja-JP" dirty="0" smtClean="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rPr>
              <a:t>宮松</a:t>
            </a:r>
            <a:r>
              <a:rPr lang="ja-JP" altLang="ja-JP" sz="3200" dirty="0" smtClean="0">
                <a:solidFill>
                  <a:srgbClr val="000000"/>
                </a:solidFill>
                <a:latin typeface="ＭＳ 明朝" panose="02020609040205080304" pitchFamily="17" charset="-128"/>
                <a:ea typeface="ＭＳ 明朝" panose="02020609040205080304" pitchFamily="17" charset="-128"/>
                <a:cs typeface="ＭＳ Ｐゴシック" panose="020B0600070205080204" pitchFamily="50" charset="-128"/>
              </a:rPr>
              <a:t> </a:t>
            </a:r>
            <a:r>
              <a:rPr lang="ja-JP" altLang="ja-JP" dirty="0" smtClean="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rPr>
              <a:t>利博</a:t>
            </a:r>
            <a:r>
              <a:rPr lang="en-US" altLang="ja-JP" dirty="0" smtClean="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rPr>
              <a:t>(2012)</a:t>
            </a:r>
            <a:r>
              <a:rPr lang="ja-JP" altLang="ja-JP" dirty="0" smtClean="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rPr>
              <a:t>『ソーシャルメディア防災マニュアル</a:t>
            </a:r>
            <a:r>
              <a:rPr lang="ja-JP" altLang="ja-JP" sz="2000" dirty="0" smtClean="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rPr>
              <a:t>』</a:t>
            </a:r>
            <a:endParaRPr lang="en-US" altLang="ja-JP" sz="2000" dirty="0" smtClean="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endParaRPr>
          </a:p>
          <a:p>
            <a:pPr>
              <a:spcAft>
                <a:spcPts val="0"/>
              </a:spcAft>
            </a:pPr>
            <a:endParaRPr lang="ja-JP" altLang="ja-JP" sz="1600" dirty="0" smtClean="0">
              <a:latin typeface="ＭＳ 明朝" panose="02020609040205080304" pitchFamily="17" charset="-128"/>
              <a:ea typeface="ＭＳ 明朝" panose="02020609040205080304" pitchFamily="17" charset="-128"/>
              <a:cs typeface="ＭＳ Ｐゴシック" panose="020B0600070205080204" pitchFamily="50" charset="-128"/>
            </a:endParaRPr>
          </a:p>
          <a:p>
            <a:pPr algn="just">
              <a:spcAft>
                <a:spcPts val="0"/>
              </a:spcAft>
            </a:pPr>
            <a:r>
              <a:rPr lang="ja-JP" altLang="ja-JP" dirty="0" smtClean="0">
                <a:solidFill>
                  <a:srgbClr val="000000"/>
                </a:solidFill>
                <a:latin typeface="Arial" panose="020B0604020202020204" pitchFamily="34" charset="0"/>
                <a:ea typeface="ＭＳ 明朝" panose="02020609040205080304" pitchFamily="17" charset="-128"/>
                <a:cs typeface="Times New Roman" panose="02020603050405020304" pitchFamily="18" charset="0"/>
              </a:rPr>
              <a:t>インターネット上</a:t>
            </a:r>
            <a:r>
              <a:rPr lang="ja-JP" altLang="ja-JP" dirty="0">
                <a:solidFill>
                  <a:srgbClr val="000000"/>
                </a:solidFill>
                <a:latin typeface="Arial" panose="020B0604020202020204" pitchFamily="34" charset="0"/>
                <a:ea typeface="ＭＳ 明朝" panose="02020609040205080304" pitchFamily="17" charset="-128"/>
                <a:cs typeface="Times New Roman" panose="02020603050405020304" pitchFamily="18" charset="0"/>
              </a:rPr>
              <a:t>の情報拡散を把握する「情報流通構造調査」</a:t>
            </a:r>
            <a:endParaRPr lang="ja-JP"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ja-JP" altLang="ja-JP"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清水 陽平</a:t>
            </a:r>
            <a:r>
              <a:rPr lang="en-US" altLang="ja-JP"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(2015)</a:t>
            </a:r>
            <a:r>
              <a:rPr lang="ja-JP" altLang="ja-JP"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『ネットの炎上なぜおこる？』</a:t>
            </a:r>
            <a:endParaRPr lang="ja-JP"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a:spcAft>
                <a:spcPts val="0"/>
              </a:spcAft>
            </a:pPr>
            <a:r>
              <a:rPr lang="ja-JP" altLang="ja-JP"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損保ジャパン興亜</a:t>
            </a:r>
            <a:r>
              <a:rPr lang="en-US" altLang="ja-JP" u="sng" dirty="0">
                <a:solidFill>
                  <a:srgbClr val="0563C1"/>
                </a:solidFill>
                <a:latin typeface="Century" panose="02040604050505020304" pitchFamily="18" charset="0"/>
                <a:ea typeface="ＭＳ 明朝" panose="02020609040205080304" pitchFamily="17" charset="-128"/>
                <a:cs typeface="Times New Roman" panose="02020603050405020304" pitchFamily="18" charset="0"/>
                <a:hlinkClick r:id="rId2"/>
              </a:rPr>
              <a:t>http://www.sjnk.co.jp/~/media/SJNK/files/news/2016/20161116_1.pdf</a:t>
            </a:r>
            <a:endParaRPr lang="ja-JP" altLang="ja-JP" sz="2400" dirty="0">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algn="just">
              <a:spcAft>
                <a:spcPts val="0"/>
              </a:spcAft>
              <a:tabLst>
                <a:tab pos="1450340" algn="l"/>
              </a:tabLst>
            </a:pPr>
            <a:r>
              <a:rPr lang="ja-JP" altLang="ja-JP"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大渕 憲一</a:t>
            </a:r>
            <a:r>
              <a:rPr lang="en-US" altLang="ja-JP"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(2014)</a:t>
            </a:r>
            <a:r>
              <a:rPr lang="ja-JP" altLang="ja-JP"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『謝罪の研究</a:t>
            </a:r>
            <a:r>
              <a:rPr lang="ja-JP" altLang="ja-JP"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a:t>
            </a:r>
            <a:r>
              <a:rPr lang="ja-JP" altLang="en-US" dirty="0" smtClean="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rPr>
              <a:t>東北大学出版会</a:t>
            </a:r>
            <a:endParaRPr lang="ja-JP"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a:spcAft>
                <a:spcPts val="0"/>
              </a:spcAft>
            </a:pPr>
            <a:r>
              <a:rPr lang="ja-JP" altLang="ja-JP" dirty="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rPr>
              <a:t>岡ノ谷 </a:t>
            </a:r>
            <a:r>
              <a:rPr lang="ja-JP" altLang="ja-JP" dirty="0" smtClean="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rPr>
              <a:t>一夫</a:t>
            </a:r>
            <a:r>
              <a:rPr lang="en-US" altLang="ja-JP" dirty="0" smtClean="0">
                <a:solidFill>
                  <a:srgbClr val="000000"/>
                </a:solidFill>
                <a:latin typeface="ＭＳ 明朝" panose="02020609040205080304" pitchFamily="17" charset="-128"/>
                <a:ea typeface="ＭＳ 明朝" panose="02020609040205080304" pitchFamily="17" charset="-128"/>
                <a:cs typeface="Times New Roman" panose="02020603050405020304" pitchFamily="18" charset="0"/>
              </a:rPr>
              <a:t>(2012)</a:t>
            </a:r>
            <a:r>
              <a:rPr lang="ja-JP" altLang="ja-JP" dirty="0"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a:t>
            </a:r>
            <a:r>
              <a:rPr lang="ja-JP" altLang="ja-JP"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謝罪」の効果を複数の指標で分析し、その有効性</a:t>
            </a:r>
            <a:r>
              <a:rPr lang="ja-JP" altLang="ja-JP">
                <a:solidFill>
                  <a:srgbClr val="000000"/>
                </a:solidFill>
                <a:latin typeface="Century" panose="02040604050505020304" pitchFamily="18" charset="0"/>
                <a:ea typeface="ＭＳ 明朝" panose="02020609040205080304" pitchFamily="17" charset="-128"/>
                <a:cs typeface="Times New Roman" panose="02020603050405020304" pitchFamily="18" charset="0"/>
              </a:rPr>
              <a:t>を</a:t>
            </a:r>
            <a:r>
              <a:rPr lang="ja-JP" altLang="ja-JP"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解明</a:t>
            </a:r>
            <a:r>
              <a:rPr lang="ja-JP" altLang="en-US" smtClean="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名古屋大学</a:t>
            </a:r>
            <a:endParaRPr lang="ja-JP" altLang="ja-JP" sz="2400" dirty="0">
              <a:latin typeface="ＭＳ Ｐゴシック" panose="020B0600070205080204" pitchFamily="50" charset="-128"/>
              <a:ea typeface="ＭＳ Ｐゴシック" panose="020B0600070205080204" pitchFamily="50" charset="-128"/>
              <a:cs typeface="ＭＳ Ｐゴシック" panose="020B0600070205080204" pitchFamily="50" charset="-128"/>
            </a:endParaRPr>
          </a:p>
          <a:p>
            <a:pPr algn="just">
              <a:spcAft>
                <a:spcPts val="0"/>
              </a:spcAft>
            </a:pP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 </a:t>
            </a:r>
            <a:endParaRPr lang="ja-JP" altLang="ja-JP"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kern="100" dirty="0">
                <a:latin typeface="Century" panose="02040604050505020304" pitchFamily="18" charset="0"/>
                <a:ea typeface="ＭＳ 明朝" panose="02020609040205080304" pitchFamily="17" charset="-128"/>
                <a:cs typeface="Times New Roman" panose="02020603050405020304" pitchFamily="18" charset="0"/>
              </a:rPr>
              <a:t> </a:t>
            </a:r>
            <a:endParaRPr lang="ja-JP" altLang="ja-JP"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364337413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56</a:t>
            </a:fld>
            <a:endParaRPr lang="ja-JP" altLang="en-US">
              <a:solidFill>
                <a:prstClr val="black">
                  <a:tint val="75000"/>
                </a:prstClr>
              </a:solidFill>
            </a:endParaRPr>
          </a:p>
        </p:txBody>
      </p:sp>
      <p:sp>
        <p:nvSpPr>
          <p:cNvPr id="4" name="テキスト ボックス 3"/>
          <p:cNvSpPr txBox="1"/>
          <p:nvPr/>
        </p:nvSpPr>
        <p:spPr>
          <a:xfrm>
            <a:off x="560439" y="2922638"/>
            <a:ext cx="10793361" cy="757130"/>
          </a:xfrm>
          <a:prstGeom prst="rect">
            <a:avLst/>
          </a:prstGeom>
          <a:noFill/>
        </p:spPr>
        <p:txBody>
          <a:bodyPr wrap="square" rtlCol="0">
            <a:spAutoFit/>
          </a:bodyPr>
          <a:lstStyle/>
          <a:p>
            <a:pPr algn="ctr">
              <a:lnSpc>
                <a:spcPct val="90000"/>
              </a:lnSpc>
              <a:spcBef>
                <a:spcPct val="0"/>
              </a:spcBef>
            </a:pPr>
            <a:r>
              <a:rPr lang="ja-JP" altLang="en-US" sz="4800" dirty="0">
                <a:latin typeface="HGP明朝B" panose="02020800000000000000" pitchFamily="18" charset="-128"/>
                <a:ea typeface="HGP明朝B" panose="02020800000000000000" pitchFamily="18" charset="-128"/>
                <a:cs typeface="+mj-cs"/>
              </a:rPr>
              <a:t>ご清聴ありがとうございました</a:t>
            </a:r>
          </a:p>
        </p:txBody>
      </p:sp>
    </p:spTree>
    <p:extLst>
      <p:ext uri="{BB962C8B-B14F-4D97-AF65-F5344CB8AC3E}">
        <p14:creationId xmlns:p14="http://schemas.microsoft.com/office/powerpoint/2010/main" val="857580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23451" y="517783"/>
            <a:ext cx="3055374" cy="1006475"/>
          </a:xfrm>
        </p:spPr>
        <p:txBody>
          <a:bodyPr>
            <a:normAutofit/>
          </a:bodyPr>
          <a:lstStyle/>
          <a:p>
            <a:r>
              <a:rPr kumimoji="1" lang="ja-JP" altLang="en-US" dirty="0">
                <a:latin typeface="HGP明朝B" panose="02020800000000000000" pitchFamily="18" charset="-128"/>
                <a:ea typeface="HGP明朝B" panose="02020800000000000000" pitchFamily="18" charset="-128"/>
              </a:rPr>
              <a:t>炎上の流れ</a:t>
            </a:r>
          </a:p>
        </p:txBody>
      </p:sp>
      <p:sp>
        <p:nvSpPr>
          <p:cNvPr id="3" name="スライド番号プレースホルダー 2"/>
          <p:cNvSpPr>
            <a:spLocks noGrp="1"/>
          </p:cNvSpPr>
          <p:nvPr>
            <p:ph type="sldNum" sz="quarter" idx="12"/>
          </p:nvPr>
        </p:nvSpPr>
        <p:spPr/>
        <p:txBody>
          <a:bodyPr/>
          <a:lstStyle/>
          <a:p>
            <a:fld id="{AFBD6CD3-B33C-420D-8F05-F91DE2D9C373}" type="slidenum">
              <a:rPr kumimoji="1" lang="ja-JP" altLang="en-US" smtClean="0"/>
              <a:t>6</a:t>
            </a:fld>
            <a:endParaRPr kumimoji="1" lang="ja-JP" altLang="en-US"/>
          </a:p>
        </p:txBody>
      </p:sp>
      <p:grpSp>
        <p:nvGrpSpPr>
          <p:cNvPr id="4" name="グループ化 7"/>
          <p:cNvGrpSpPr/>
          <p:nvPr/>
        </p:nvGrpSpPr>
        <p:grpSpPr>
          <a:xfrm>
            <a:off x="1076631" y="1303032"/>
            <a:ext cx="9878962" cy="5139869"/>
            <a:chOff x="1268361" y="1339592"/>
            <a:chExt cx="9878962" cy="5139869"/>
          </a:xfrm>
        </p:grpSpPr>
        <p:sp>
          <p:nvSpPr>
            <p:cNvPr id="5" name="テキスト ボックス 8"/>
            <p:cNvSpPr txBox="1"/>
            <p:nvPr/>
          </p:nvSpPr>
          <p:spPr>
            <a:xfrm>
              <a:off x="1268361" y="1339592"/>
              <a:ext cx="9878962" cy="5139869"/>
            </a:xfrm>
            <a:prstGeom prst="rect">
              <a:avLst/>
            </a:prstGeom>
            <a:noFill/>
          </p:spPr>
          <p:txBody>
            <a:bodyPr wrap="square" rtlCol="0">
              <a:spAutoFit/>
            </a:bodyPr>
            <a:lstStyle/>
            <a:p>
              <a:r>
                <a:rPr kumimoji="1" lang="ja-JP" altLang="en-US" sz="2400" dirty="0">
                  <a:latin typeface="HGP明朝B" panose="02020800000000000000" pitchFamily="18" charset="-128"/>
                  <a:ea typeface="HGP明朝B" panose="02020800000000000000" pitchFamily="18" charset="-128"/>
                </a:rPr>
                <a:t>事象に気づいた人が</a:t>
              </a:r>
              <a:r>
                <a:rPr kumimoji="1" lang="en-US" altLang="ja-JP" sz="2400" dirty="0">
                  <a:latin typeface="HGP明朝B" panose="02020800000000000000" pitchFamily="18" charset="-128"/>
                  <a:ea typeface="HGP明朝B" panose="02020800000000000000" pitchFamily="18" charset="-128"/>
                </a:rPr>
                <a:t>twitter</a:t>
              </a:r>
              <a:r>
                <a:rPr lang="ja-JP" altLang="en-US" sz="2400" dirty="0">
                  <a:latin typeface="HGP明朝B" panose="02020800000000000000" pitchFamily="18" charset="-128"/>
                  <a:ea typeface="HGP明朝B" panose="02020800000000000000" pitchFamily="18" charset="-128"/>
                </a:rPr>
                <a:t>・</a:t>
              </a:r>
              <a:r>
                <a:rPr kumimoji="1" lang="ja-JP" altLang="en-US" sz="2400" dirty="0">
                  <a:latin typeface="HGP明朝B" panose="02020800000000000000" pitchFamily="18" charset="-128"/>
                  <a:ea typeface="HGP明朝B" panose="02020800000000000000" pitchFamily="18" charset="-128"/>
                </a:rPr>
                <a:t>２ちゃんねる等のソーシャルメディア上に投稿し、拡散される。批判が集まり、炎上が始まる。</a:t>
              </a:r>
              <a:endParaRPr kumimoji="1" lang="en-US" altLang="ja-JP" sz="2400" dirty="0">
                <a:latin typeface="HGP明朝B" panose="02020800000000000000" pitchFamily="18" charset="-128"/>
                <a:ea typeface="HGP明朝B" panose="02020800000000000000" pitchFamily="18" charset="-128"/>
              </a:endParaRPr>
            </a:p>
            <a:p>
              <a:endParaRPr kumimoji="1" lang="en-US" altLang="ja-JP" sz="2400" dirty="0">
                <a:latin typeface="HGP明朝B" panose="02020800000000000000" pitchFamily="18" charset="-128"/>
                <a:ea typeface="HGP明朝B" panose="02020800000000000000" pitchFamily="18" charset="-128"/>
              </a:endParaRPr>
            </a:p>
            <a:p>
              <a:endParaRPr kumimoji="1" lang="en-US" altLang="ja-JP" sz="2400" dirty="0">
                <a:latin typeface="HGP明朝B" panose="02020800000000000000" pitchFamily="18" charset="-128"/>
                <a:ea typeface="HGP明朝B" panose="02020800000000000000" pitchFamily="18" charset="-128"/>
              </a:endParaRPr>
            </a:p>
            <a:p>
              <a:endParaRPr lang="en-US" altLang="ja-JP" sz="2400"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人気まとめサイトやニュースサイトに掲載され、多くのインターネットユーザーが知るところになる。批判が大量に集まるようになり大炎上となる。</a:t>
              </a:r>
              <a:endParaRPr lang="en-US" altLang="ja-JP" sz="2400" dirty="0">
                <a:latin typeface="HGP明朝B" panose="02020800000000000000" pitchFamily="18" charset="-128"/>
                <a:ea typeface="HGP明朝B" panose="02020800000000000000" pitchFamily="18" charset="-128"/>
              </a:endParaRPr>
            </a:p>
            <a:p>
              <a:endParaRPr lang="en-US" altLang="ja-JP" sz="2400" dirty="0">
                <a:latin typeface="HGP明朝B" panose="02020800000000000000" pitchFamily="18" charset="-128"/>
                <a:ea typeface="HGP明朝B" panose="02020800000000000000" pitchFamily="18" charset="-128"/>
              </a:endParaRPr>
            </a:p>
            <a:p>
              <a:endParaRPr lang="en-US" altLang="ja-JP" sz="2400" dirty="0">
                <a:latin typeface="HGP明朝B" panose="02020800000000000000" pitchFamily="18" charset="-128"/>
                <a:ea typeface="HGP明朝B" panose="02020800000000000000" pitchFamily="18" charset="-128"/>
              </a:endParaRPr>
            </a:p>
            <a:p>
              <a:endParaRPr lang="en-US" altLang="ja-JP" sz="2400" dirty="0">
                <a:latin typeface="HGP明朝B" panose="02020800000000000000" pitchFamily="18" charset="-128"/>
                <a:ea typeface="HGP明朝B" panose="02020800000000000000" pitchFamily="18" charset="-128"/>
              </a:endParaRPr>
            </a:p>
            <a:p>
              <a:r>
                <a:rPr lang="ja-JP" altLang="en-US" sz="2400" dirty="0">
                  <a:latin typeface="HGP明朝B" panose="02020800000000000000" pitchFamily="18" charset="-128"/>
                  <a:ea typeface="HGP明朝B" panose="02020800000000000000" pitchFamily="18" charset="-128"/>
                </a:rPr>
                <a:t>テレビや新聞・ラジオ等のマスメディアで報道され、インターネットユーザ以外、あるいはライトなインターネットユーザも知ることになる。</a:t>
              </a:r>
              <a:endParaRPr lang="en-US" altLang="ja-JP" sz="2400" dirty="0">
                <a:latin typeface="HGP明朝B" panose="02020800000000000000" pitchFamily="18" charset="-128"/>
                <a:ea typeface="HGP明朝B" panose="02020800000000000000" pitchFamily="18" charset="-128"/>
              </a:endParaRPr>
            </a:p>
            <a:p>
              <a:pPr algn="r"/>
              <a:endParaRPr lang="en-US" altLang="ja-JP" sz="2000" dirty="0">
                <a:solidFill>
                  <a:prstClr val="black"/>
                </a:solidFill>
                <a:latin typeface="HGP明朝B" panose="02020800000000000000" pitchFamily="18" charset="-128"/>
                <a:ea typeface="HGP明朝B" panose="02020800000000000000" pitchFamily="18" charset="-128"/>
              </a:endParaRPr>
            </a:p>
            <a:p>
              <a:pPr algn="r"/>
              <a:r>
                <a:rPr lang="en-US" altLang="ja-JP" sz="2000" dirty="0">
                  <a:solidFill>
                    <a:prstClr val="black"/>
                  </a:solidFill>
                  <a:latin typeface="HGP明朝B" panose="02020800000000000000" pitchFamily="18" charset="-128"/>
                  <a:ea typeface="HGP明朝B" panose="02020800000000000000" pitchFamily="18" charset="-128"/>
                </a:rPr>
                <a:t>2016</a:t>
              </a:r>
              <a:r>
                <a:rPr lang="ja-JP" altLang="en-US" sz="2000" dirty="0">
                  <a:solidFill>
                    <a:prstClr val="black"/>
                  </a:solidFill>
                  <a:latin typeface="HGP明朝B" panose="02020800000000000000" pitchFamily="18" charset="-128"/>
                  <a:ea typeface="HGP明朝B" panose="02020800000000000000" pitchFamily="18" charset="-128"/>
                </a:rPr>
                <a:t>　</a:t>
              </a:r>
              <a:r>
                <a:rPr lang="en-US" altLang="ja-JP" sz="2000" dirty="0">
                  <a:solidFill>
                    <a:prstClr val="black"/>
                  </a:solidFill>
                  <a:latin typeface="HGP明朝B" panose="02020800000000000000" pitchFamily="18" charset="-128"/>
                  <a:ea typeface="HGP明朝B" panose="02020800000000000000" pitchFamily="18" charset="-128"/>
                </a:rPr>
                <a:t>『</a:t>
              </a:r>
              <a:r>
                <a:rPr lang="ja-JP" altLang="en-US" sz="2000" dirty="0">
                  <a:solidFill>
                    <a:prstClr val="black"/>
                  </a:solidFill>
                  <a:latin typeface="HGP明朝B" panose="02020800000000000000" pitchFamily="18" charset="-128"/>
                  <a:ea typeface="HGP明朝B" panose="02020800000000000000" pitchFamily="18" charset="-128"/>
                </a:rPr>
                <a:t>ネット炎上の研究</a:t>
              </a:r>
              <a:r>
                <a:rPr lang="en-US" altLang="ja-JP" sz="2000" dirty="0">
                  <a:solidFill>
                    <a:prstClr val="black"/>
                  </a:solidFill>
                  <a:latin typeface="HGP明朝B" panose="02020800000000000000" pitchFamily="18" charset="-128"/>
                  <a:ea typeface="HGP明朝B" panose="02020800000000000000" pitchFamily="18" charset="-128"/>
                </a:rPr>
                <a:t>』</a:t>
              </a:r>
              <a:r>
                <a:rPr lang="ja-JP" altLang="en-US" sz="2000" dirty="0">
                  <a:solidFill>
                    <a:prstClr val="black"/>
                  </a:solidFill>
                  <a:latin typeface="HGP明朝B" panose="02020800000000000000" pitchFamily="18" charset="-128"/>
                  <a:ea typeface="HGP明朝B" panose="02020800000000000000" pitchFamily="18" charset="-128"/>
                </a:rPr>
                <a:t>　山口真一</a:t>
              </a:r>
            </a:p>
          </p:txBody>
        </p:sp>
        <p:sp>
          <p:nvSpPr>
            <p:cNvPr id="6" name="下矢印 9"/>
            <p:cNvSpPr/>
            <p:nvPr/>
          </p:nvSpPr>
          <p:spPr>
            <a:xfrm>
              <a:off x="5860026" y="2380020"/>
              <a:ext cx="471948" cy="57027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10"/>
            <p:cNvSpPr/>
            <p:nvPr/>
          </p:nvSpPr>
          <p:spPr>
            <a:xfrm>
              <a:off x="5860026" y="4267716"/>
              <a:ext cx="471948" cy="570270"/>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 name="正方形/長方形 7"/>
          <p:cNvSpPr/>
          <p:nvPr/>
        </p:nvSpPr>
        <p:spPr>
          <a:xfrm>
            <a:off x="353997" y="152658"/>
            <a:ext cx="1210588" cy="400110"/>
          </a:xfrm>
          <a:prstGeom prst="rect">
            <a:avLst/>
          </a:prstGeom>
        </p:spPr>
        <p:txBody>
          <a:bodyPr wrap="none">
            <a:spAutoFit/>
          </a:bodyPr>
          <a:lstStyle/>
          <a:p>
            <a:r>
              <a:rPr lang="ja-JP" altLang="en-US" sz="2000" dirty="0">
                <a:latin typeface="HGP明朝B" panose="02020800000000000000" pitchFamily="18" charset="-128"/>
                <a:ea typeface="HGP明朝B" panose="02020800000000000000" pitchFamily="18" charset="-128"/>
              </a:rPr>
              <a:t>現状分析</a:t>
            </a:r>
          </a:p>
        </p:txBody>
      </p:sp>
    </p:spTree>
    <p:extLst>
      <p:ext uri="{BB962C8B-B14F-4D97-AF65-F5344CB8AC3E}">
        <p14:creationId xmlns:p14="http://schemas.microsoft.com/office/powerpoint/2010/main" val="871257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502430" y="3568935"/>
            <a:ext cx="5397910" cy="1828801"/>
            <a:chOff x="2198494" y="3539630"/>
            <a:chExt cx="5397910" cy="1828801"/>
          </a:xfrm>
        </p:grpSpPr>
        <p:sp>
          <p:nvSpPr>
            <p:cNvPr id="5" name="角丸四角形吹き出し 4"/>
            <p:cNvSpPr/>
            <p:nvPr/>
          </p:nvSpPr>
          <p:spPr>
            <a:xfrm>
              <a:off x="2198494" y="3539630"/>
              <a:ext cx="5397910" cy="1828801"/>
            </a:xfrm>
            <a:prstGeom prst="wedgeRoundRectCallout">
              <a:avLst>
                <a:gd name="adj1" fmla="val -23127"/>
                <a:gd name="adj2" fmla="val -31625"/>
                <a:gd name="adj3" fmla="val 16667"/>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463965" y="3853865"/>
              <a:ext cx="5132439" cy="1200329"/>
            </a:xfrm>
            <a:prstGeom prst="rect">
              <a:avLst/>
            </a:prstGeom>
            <a:noFill/>
          </p:spPr>
          <p:txBody>
            <a:bodyPr wrap="square" rtlCol="0">
              <a:spAutoFit/>
            </a:bodyPr>
            <a:lstStyle/>
            <a:p>
              <a:r>
                <a:rPr lang="ja-JP" altLang="en-US" sz="2400" b="1" dirty="0">
                  <a:latin typeface="HGP明朝B" panose="02020800000000000000" pitchFamily="18" charset="-128"/>
                  <a:ea typeface="HGP明朝B" panose="02020800000000000000" pitchFamily="18" charset="-128"/>
                </a:rPr>
                <a:t>まとめサイトが信頼性・口コミ波及力の強さの両面において存在感を持つことが確認された。</a:t>
              </a:r>
              <a:endParaRPr kumimoji="1" lang="ja-JP" altLang="en-US" sz="2400" b="1" dirty="0">
                <a:latin typeface="HGP明朝B" panose="02020800000000000000" pitchFamily="18" charset="-128"/>
                <a:ea typeface="HGP明朝B" panose="02020800000000000000" pitchFamily="18" charset="-128"/>
              </a:endParaRPr>
            </a:p>
          </p:txBody>
        </p:sp>
      </p:grpSp>
      <p:sp>
        <p:nvSpPr>
          <p:cNvPr id="8" name="テキスト ボックス 7"/>
          <p:cNvSpPr txBox="1"/>
          <p:nvPr/>
        </p:nvSpPr>
        <p:spPr>
          <a:xfrm>
            <a:off x="6180559" y="4183435"/>
            <a:ext cx="5529660" cy="923330"/>
          </a:xfrm>
          <a:prstGeom prst="rect">
            <a:avLst/>
          </a:prstGeom>
          <a:noFill/>
        </p:spPr>
        <p:txBody>
          <a:bodyPr wrap="square" rtlCol="0">
            <a:spAutoFit/>
          </a:bodyPr>
          <a:lstStyle/>
          <a:p>
            <a:r>
              <a:rPr kumimoji="1" lang="ja-JP" altLang="en-US" dirty="0">
                <a:solidFill>
                  <a:srgbClr val="FF0000"/>
                </a:solidFill>
                <a:latin typeface="HGP明朝B" panose="02020800000000000000" pitchFamily="18" charset="-128"/>
                <a:ea typeface="HGP明朝B" panose="02020800000000000000" pitchFamily="18" charset="-128"/>
              </a:rPr>
              <a:t>*まとめサイト</a:t>
            </a:r>
            <a:r>
              <a:rPr kumimoji="1" lang="ja-JP" altLang="en-US" dirty="0">
                <a:latin typeface="HGP明朝B" panose="02020800000000000000" pitchFamily="18" charset="-128"/>
                <a:ea typeface="HGP明朝B" panose="02020800000000000000" pitchFamily="18" charset="-128"/>
              </a:rPr>
              <a:t>：事件・話題などをはじめとする、特定の事象について情報を収集・編集する</a:t>
            </a:r>
            <a:r>
              <a:rPr kumimoji="1" lang="en-US" altLang="ja-JP" dirty="0">
                <a:latin typeface="HGP明朝B" panose="02020800000000000000" pitchFamily="18" charset="-128"/>
                <a:ea typeface="HGP明朝B" panose="02020800000000000000" pitchFamily="18" charset="-128"/>
              </a:rPr>
              <a:t>Web</a:t>
            </a:r>
            <a:r>
              <a:rPr kumimoji="1" lang="ja-JP" altLang="en-US" dirty="0">
                <a:latin typeface="HGP明朝B" panose="02020800000000000000" pitchFamily="18" charset="-128"/>
                <a:ea typeface="HGP明朝B" panose="02020800000000000000" pitchFamily="18" charset="-128"/>
              </a:rPr>
              <a:t>サイトのこと。</a:t>
            </a:r>
            <a:endParaRPr kumimoji="1"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例）</a:t>
            </a:r>
            <a:r>
              <a:rPr lang="en-US" altLang="ja-JP" dirty="0">
                <a:latin typeface="HGP明朝B" panose="02020800000000000000" pitchFamily="18" charset="-128"/>
                <a:ea typeface="HGP明朝B" panose="02020800000000000000" pitchFamily="18" charset="-128"/>
              </a:rPr>
              <a:t>2</a:t>
            </a:r>
            <a:r>
              <a:rPr lang="ja-JP" altLang="en-US" dirty="0">
                <a:latin typeface="HGP明朝B" panose="02020800000000000000" pitchFamily="18" charset="-128"/>
                <a:ea typeface="HGP明朝B" panose="02020800000000000000" pitchFamily="18" charset="-128"/>
              </a:rPr>
              <a:t>ちゃん　</a:t>
            </a:r>
            <a:r>
              <a:rPr lang="en-US" altLang="ja-JP" dirty="0">
                <a:latin typeface="HGP明朝B" panose="02020800000000000000" pitchFamily="18" charset="-128"/>
                <a:ea typeface="HGP明朝B" panose="02020800000000000000" pitchFamily="18" charset="-128"/>
              </a:rPr>
              <a:t>NAVER</a:t>
            </a:r>
            <a:r>
              <a:rPr lang="ja-JP" altLang="en-US" dirty="0">
                <a:latin typeface="HGP明朝B" panose="02020800000000000000" pitchFamily="18" charset="-128"/>
                <a:ea typeface="HGP明朝B" panose="02020800000000000000" pitchFamily="18" charset="-128"/>
              </a:rPr>
              <a:t>など</a:t>
            </a:r>
            <a:endParaRPr kumimoji="1" lang="ja-JP" altLang="en-US" dirty="0">
              <a:latin typeface="HGP明朝B" panose="02020800000000000000" pitchFamily="18" charset="-128"/>
              <a:ea typeface="HGP明朝B" panose="02020800000000000000" pitchFamily="18" charset="-128"/>
            </a:endParaRPr>
          </a:p>
        </p:txBody>
      </p:sp>
      <p:sp>
        <p:nvSpPr>
          <p:cNvPr id="9" name="テキスト ボックス 8"/>
          <p:cNvSpPr txBox="1"/>
          <p:nvPr/>
        </p:nvSpPr>
        <p:spPr>
          <a:xfrm>
            <a:off x="502430" y="5711971"/>
            <a:ext cx="12108426" cy="523220"/>
          </a:xfrm>
          <a:prstGeom prst="rect">
            <a:avLst/>
          </a:prstGeom>
          <a:noFill/>
        </p:spPr>
        <p:txBody>
          <a:bodyPr wrap="square" rtlCol="0">
            <a:spAutoFit/>
          </a:bodyPr>
          <a:lstStyle/>
          <a:p>
            <a:r>
              <a:rPr kumimoji="1" lang="en-US" altLang="ja-JP" sz="2800" u="sng" dirty="0">
                <a:solidFill>
                  <a:srgbClr val="FF0000"/>
                </a:solidFill>
                <a:latin typeface="HGP明朝B" panose="02020800000000000000" pitchFamily="18" charset="-128"/>
                <a:ea typeface="HGP明朝B" panose="02020800000000000000" pitchFamily="18" charset="-128"/>
              </a:rPr>
              <a:t>4</a:t>
            </a:r>
            <a:r>
              <a:rPr kumimoji="1" lang="ja-JP" altLang="en-US" sz="2800" u="sng" dirty="0">
                <a:solidFill>
                  <a:srgbClr val="FF0000"/>
                </a:solidFill>
                <a:latin typeface="HGP明朝B" panose="02020800000000000000" pitchFamily="18" charset="-128"/>
                <a:ea typeface="HGP明朝B" panose="02020800000000000000" pitchFamily="18" charset="-128"/>
              </a:rPr>
              <a:t>人に</a:t>
            </a:r>
            <a:r>
              <a:rPr kumimoji="1" lang="en-US" altLang="ja-JP" sz="2800" u="sng" dirty="0">
                <a:solidFill>
                  <a:srgbClr val="FF0000"/>
                </a:solidFill>
                <a:latin typeface="HGP明朝B" panose="02020800000000000000" pitchFamily="18" charset="-128"/>
                <a:ea typeface="HGP明朝B" panose="02020800000000000000" pitchFamily="18" charset="-128"/>
              </a:rPr>
              <a:t>1</a:t>
            </a:r>
            <a:r>
              <a:rPr kumimoji="1" lang="ja-JP" altLang="en-US" sz="2800" u="sng" dirty="0">
                <a:solidFill>
                  <a:srgbClr val="FF0000"/>
                </a:solidFill>
                <a:latin typeface="HGP明朝B" panose="02020800000000000000" pitchFamily="18" charset="-128"/>
                <a:ea typeface="HGP明朝B" panose="02020800000000000000" pitchFamily="18" charset="-128"/>
              </a:rPr>
              <a:t>人</a:t>
            </a:r>
            <a:r>
              <a:rPr kumimoji="1" lang="ja-JP" altLang="en-US" sz="2800" dirty="0">
                <a:latin typeface="HGP明朝B" panose="02020800000000000000" pitchFamily="18" charset="-128"/>
                <a:ea typeface="HGP明朝B" panose="02020800000000000000" pitchFamily="18" charset="-128"/>
              </a:rPr>
              <a:t>はまとめサイトの拡散</a:t>
            </a:r>
            <a:r>
              <a:rPr lang="en-US" altLang="ja-JP" sz="2800" dirty="0">
                <a:latin typeface="HGP明朝B" panose="02020800000000000000" pitchFamily="18" charset="-128"/>
                <a:ea typeface="HGP明朝B" panose="02020800000000000000" pitchFamily="18" charset="-128"/>
              </a:rPr>
              <a:t>(Twitter</a:t>
            </a:r>
            <a:r>
              <a:rPr lang="ja-JP" altLang="en-US" sz="2800" dirty="0">
                <a:latin typeface="HGP明朝B" panose="02020800000000000000" pitchFamily="18" charset="-128"/>
                <a:ea typeface="HGP明朝B" panose="02020800000000000000" pitchFamily="18" charset="-128"/>
              </a:rPr>
              <a:t>のリツイートなど</a:t>
            </a:r>
            <a:r>
              <a:rPr lang="en-US" altLang="ja-JP" sz="2800" dirty="0">
                <a:latin typeface="HGP明朝B" panose="02020800000000000000" pitchFamily="18" charset="-128"/>
                <a:ea typeface="HGP明朝B" panose="02020800000000000000" pitchFamily="18" charset="-128"/>
              </a:rPr>
              <a:t>) </a:t>
            </a:r>
            <a:r>
              <a:rPr kumimoji="1" lang="ja-JP" altLang="en-US" sz="2800" dirty="0">
                <a:latin typeface="HGP明朝B" panose="02020800000000000000" pitchFamily="18" charset="-128"/>
                <a:ea typeface="HGP明朝B" panose="02020800000000000000" pitchFamily="18" charset="-128"/>
              </a:rPr>
              <a:t>経験がある！！！！</a:t>
            </a:r>
          </a:p>
        </p:txBody>
      </p:sp>
      <p:pic>
        <p:nvPicPr>
          <p:cNvPr id="10" name="図 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883860" y="201862"/>
            <a:ext cx="8323746" cy="2898059"/>
          </a:xfrm>
          <a:prstGeom prst="rect">
            <a:avLst/>
          </a:prstGeom>
        </p:spPr>
      </p:pic>
      <p:sp>
        <p:nvSpPr>
          <p:cNvPr id="2" name="スライド番号プレースホルダー 1"/>
          <p:cNvSpPr>
            <a:spLocks noGrp="1"/>
          </p:cNvSpPr>
          <p:nvPr>
            <p:ph type="sldNum" sz="quarter" idx="12"/>
          </p:nvPr>
        </p:nvSpPr>
        <p:spPr/>
        <p:txBody>
          <a:bodyPr/>
          <a:lstStyle/>
          <a:p>
            <a:fld id="{AFBD6CD3-B33C-420D-8F05-F91DE2D9C373}" type="slidenum">
              <a:rPr kumimoji="1" lang="ja-JP" altLang="en-US" smtClean="0"/>
              <a:t>7</a:t>
            </a:fld>
            <a:endParaRPr kumimoji="1" lang="ja-JP" altLang="en-US"/>
          </a:p>
        </p:txBody>
      </p:sp>
      <p:sp>
        <p:nvSpPr>
          <p:cNvPr id="3" name="正方形/長方形 2"/>
          <p:cNvSpPr/>
          <p:nvPr/>
        </p:nvSpPr>
        <p:spPr>
          <a:xfrm>
            <a:off x="6056816" y="3099921"/>
            <a:ext cx="6331831" cy="338554"/>
          </a:xfrm>
          <a:prstGeom prst="rect">
            <a:avLst/>
          </a:prstGeom>
        </p:spPr>
        <p:txBody>
          <a:bodyPr wrap="square">
            <a:spAutoFit/>
          </a:bodyPr>
          <a:lstStyle/>
          <a:p>
            <a:r>
              <a:rPr lang="en-US" altLang="ja-JP" sz="1600" dirty="0">
                <a:latin typeface="HGP明朝B" panose="02020800000000000000" pitchFamily="18" charset="-128"/>
                <a:ea typeface="HGP明朝B" panose="02020800000000000000" pitchFamily="18" charset="-128"/>
              </a:rPr>
              <a:t>『</a:t>
            </a:r>
            <a:r>
              <a:rPr lang="ja-JP" altLang="en-US" sz="1600" dirty="0">
                <a:latin typeface="HGP明朝B" panose="02020800000000000000" pitchFamily="18" charset="-128"/>
                <a:ea typeface="HGP明朝B" panose="02020800000000000000" pitchFamily="18" charset="-128"/>
              </a:rPr>
              <a:t>インターネット上の情報拡散を把握する「情報流通構造調査」</a:t>
            </a:r>
            <a:r>
              <a:rPr lang="en-US" altLang="ja-JP" sz="1600" dirty="0">
                <a:latin typeface="HGP明朝B" panose="02020800000000000000" pitchFamily="18" charset="-128"/>
                <a:ea typeface="HGP明朝B" panose="02020800000000000000" pitchFamily="18" charset="-128"/>
              </a:rPr>
              <a:t>』</a:t>
            </a:r>
            <a:endParaRPr lang="ja-JP" altLang="en-US" sz="1600" dirty="0">
              <a:latin typeface="HGP明朝B" panose="02020800000000000000" pitchFamily="18" charset="-128"/>
              <a:ea typeface="HGP明朝B" panose="02020800000000000000" pitchFamily="18" charset="-128"/>
            </a:endParaRPr>
          </a:p>
        </p:txBody>
      </p:sp>
      <p:sp>
        <p:nvSpPr>
          <p:cNvPr id="4" name="正方形/長方形 3"/>
          <p:cNvSpPr/>
          <p:nvPr/>
        </p:nvSpPr>
        <p:spPr>
          <a:xfrm>
            <a:off x="144092" y="201862"/>
            <a:ext cx="1415772" cy="461665"/>
          </a:xfrm>
          <a:prstGeom prst="rect">
            <a:avLst/>
          </a:prstGeom>
        </p:spPr>
        <p:txBody>
          <a:bodyPr wrap="none">
            <a:spAutoFit/>
          </a:bodyPr>
          <a:lstStyle/>
          <a:p>
            <a:r>
              <a:rPr lang="ja-JP" altLang="en-US" sz="2400" dirty="0">
                <a:latin typeface="HGP明朝B" panose="02020800000000000000" pitchFamily="18" charset="-128"/>
                <a:ea typeface="HGP明朝B" panose="02020800000000000000" pitchFamily="18" charset="-128"/>
              </a:rPr>
              <a:t>現状分析</a:t>
            </a:r>
          </a:p>
        </p:txBody>
      </p:sp>
    </p:spTree>
    <p:extLst>
      <p:ext uri="{BB962C8B-B14F-4D97-AF65-F5344CB8AC3E}">
        <p14:creationId xmlns:p14="http://schemas.microsoft.com/office/powerpoint/2010/main" val="3300050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6"/>
          <p:cNvGrpSpPr/>
          <p:nvPr/>
        </p:nvGrpSpPr>
        <p:grpSpPr>
          <a:xfrm>
            <a:off x="5250101" y="1851538"/>
            <a:ext cx="6718362" cy="4190570"/>
            <a:chOff x="5250101" y="1791317"/>
            <a:chExt cx="6945713" cy="4747595"/>
          </a:xfrm>
        </p:grpSpPr>
        <p:pic>
          <p:nvPicPr>
            <p:cNvPr id="3"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0101" y="1791317"/>
              <a:ext cx="6945713" cy="4747595"/>
            </a:xfrm>
            <a:prstGeom prst="rect">
              <a:avLst/>
            </a:prstGeom>
          </p:spPr>
        </p:pic>
        <p:sp>
          <p:nvSpPr>
            <p:cNvPr id="8" name="円/楕円 7"/>
            <p:cNvSpPr/>
            <p:nvPr/>
          </p:nvSpPr>
          <p:spPr>
            <a:xfrm>
              <a:off x="7807951" y="1897625"/>
              <a:ext cx="1377836" cy="70792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 name="テキスト ボックス 3"/>
          <p:cNvSpPr txBox="1"/>
          <p:nvPr/>
        </p:nvSpPr>
        <p:spPr>
          <a:xfrm>
            <a:off x="5250102" y="1259856"/>
            <a:ext cx="5678454" cy="400110"/>
          </a:xfrm>
          <a:prstGeom prst="rect">
            <a:avLst/>
          </a:prstGeom>
          <a:noFill/>
        </p:spPr>
        <p:txBody>
          <a:bodyPr wrap="square" rtlCol="0">
            <a:spAutoFit/>
          </a:bodyPr>
          <a:lstStyle/>
          <a:p>
            <a:r>
              <a:rPr kumimoji="1" lang="en-US" altLang="ja-JP" sz="2000" dirty="0">
                <a:latin typeface="HGP明朝B" panose="02020800000000000000" pitchFamily="18" charset="-128"/>
                <a:ea typeface="HGP明朝B" panose="02020800000000000000" pitchFamily="18" charset="-128"/>
              </a:rPr>
              <a:t>『</a:t>
            </a:r>
            <a:r>
              <a:rPr kumimoji="1" lang="ja-JP" altLang="en-US" sz="2000" dirty="0">
                <a:latin typeface="HGP明朝B" panose="02020800000000000000" pitchFamily="18" charset="-128"/>
                <a:ea typeface="HGP明朝B" panose="02020800000000000000" pitchFamily="18" charset="-128"/>
              </a:rPr>
              <a:t>炎上に書き込んだことがあるか</a:t>
            </a:r>
            <a:r>
              <a:rPr kumimoji="1" lang="en-US" altLang="ja-JP" sz="2000" dirty="0">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約</a:t>
            </a:r>
            <a:r>
              <a:rPr lang="en-US" altLang="ja-JP" sz="2000" dirty="0">
                <a:latin typeface="HGP明朝B" panose="02020800000000000000" pitchFamily="18" charset="-128"/>
                <a:ea typeface="HGP明朝B" panose="02020800000000000000" pitchFamily="18" charset="-128"/>
              </a:rPr>
              <a:t>20,000</a:t>
            </a:r>
            <a:r>
              <a:rPr lang="ja-JP" altLang="en-US" sz="2000" dirty="0">
                <a:latin typeface="HGP明朝B" panose="02020800000000000000" pitchFamily="18" charset="-128"/>
                <a:ea typeface="HGP明朝B" panose="02020800000000000000" pitchFamily="18" charset="-128"/>
              </a:rPr>
              <a:t>人を対象</a:t>
            </a:r>
            <a:r>
              <a:rPr kumimoji="1" lang="en-US" altLang="ja-JP" sz="2000" dirty="0">
                <a:latin typeface="HGP明朝B" panose="02020800000000000000" pitchFamily="18" charset="-128"/>
                <a:ea typeface="HGP明朝B" panose="02020800000000000000" pitchFamily="18" charset="-128"/>
              </a:rPr>
              <a:t>)』</a:t>
            </a:r>
            <a:endParaRPr kumimoji="1" lang="ja-JP" altLang="en-US" sz="2000" dirty="0">
              <a:latin typeface="HGP明朝B" panose="02020800000000000000" pitchFamily="18" charset="-128"/>
              <a:ea typeface="HGP明朝B" panose="02020800000000000000" pitchFamily="18" charset="-128"/>
            </a:endParaRPr>
          </a:p>
        </p:txBody>
      </p:sp>
      <p:sp>
        <p:nvSpPr>
          <p:cNvPr id="5" name="テキスト ボックス 4"/>
          <p:cNvSpPr txBox="1"/>
          <p:nvPr/>
        </p:nvSpPr>
        <p:spPr>
          <a:xfrm>
            <a:off x="188338" y="3038882"/>
            <a:ext cx="5250101" cy="1815882"/>
          </a:xfrm>
          <a:prstGeom prst="rect">
            <a:avLst/>
          </a:prstGeom>
          <a:noFill/>
        </p:spPr>
        <p:txBody>
          <a:bodyPr wrap="square" rtlCol="0">
            <a:spAutoFit/>
          </a:bodyPr>
          <a:lstStyle/>
          <a:p>
            <a:r>
              <a:rPr lang="ja-JP" altLang="en-US" sz="2800" dirty="0">
                <a:latin typeface="HGP明朝B" panose="02020800000000000000" pitchFamily="18" charset="-128"/>
                <a:ea typeface="HGP明朝B" panose="02020800000000000000" pitchFamily="18" charset="-128"/>
              </a:rPr>
              <a:t>しかし、</a:t>
            </a:r>
            <a:endParaRPr lang="en-US" altLang="ja-JP" sz="2800" dirty="0">
              <a:latin typeface="HGP明朝B" panose="02020800000000000000" pitchFamily="18" charset="-128"/>
              <a:ea typeface="HGP明朝B" panose="02020800000000000000" pitchFamily="18" charset="-128"/>
            </a:endParaRPr>
          </a:p>
          <a:p>
            <a:r>
              <a:rPr lang="ja-JP" altLang="en-US" sz="2800" dirty="0">
                <a:latin typeface="HGP明朝B" panose="02020800000000000000" pitchFamily="18" charset="-128"/>
                <a:ea typeface="HGP明朝B" panose="02020800000000000000" pitchFamily="18" charset="-128"/>
              </a:rPr>
              <a:t>炎上に書き込んだことがある人は過去全期間で</a:t>
            </a:r>
            <a:r>
              <a:rPr lang="en-US" altLang="ja-JP" sz="2800" dirty="0">
                <a:solidFill>
                  <a:srgbClr val="FF0000"/>
                </a:solidFill>
                <a:latin typeface="HGP明朝B" panose="02020800000000000000" pitchFamily="18" charset="-128"/>
                <a:ea typeface="HGP明朝B" panose="02020800000000000000" pitchFamily="18" charset="-128"/>
              </a:rPr>
              <a:t>1.1%</a:t>
            </a:r>
            <a:endParaRPr lang="ja-JP" altLang="en-US" sz="2800" dirty="0">
              <a:solidFill>
                <a:srgbClr val="FF0000"/>
              </a:solidFill>
              <a:latin typeface="HGP明朝B" panose="02020800000000000000" pitchFamily="18" charset="-128"/>
              <a:ea typeface="HGP明朝B" panose="02020800000000000000" pitchFamily="18" charset="-128"/>
            </a:endParaRPr>
          </a:p>
          <a:p>
            <a:r>
              <a:rPr lang="en-US" altLang="ja-JP" sz="2800" dirty="0">
                <a:latin typeface="HGP明朝B" panose="02020800000000000000" pitchFamily="18" charset="-128"/>
                <a:ea typeface="HGP明朝B" panose="02020800000000000000" pitchFamily="18" charset="-128"/>
              </a:rPr>
              <a:t>1</a:t>
            </a:r>
            <a:r>
              <a:rPr lang="ja-JP" altLang="en-US" sz="2800" dirty="0">
                <a:latin typeface="HGP明朝B" panose="02020800000000000000" pitchFamily="18" charset="-128"/>
                <a:ea typeface="HGP明朝B" panose="02020800000000000000" pitchFamily="18" charset="-128"/>
              </a:rPr>
              <a:t>年に絞ると</a:t>
            </a:r>
            <a:r>
              <a:rPr lang="en-US" altLang="ja-JP" sz="2800" dirty="0">
                <a:solidFill>
                  <a:srgbClr val="FF0000"/>
                </a:solidFill>
                <a:latin typeface="HGP明朝B" panose="02020800000000000000" pitchFamily="18" charset="-128"/>
                <a:ea typeface="HGP明朝B" panose="02020800000000000000" pitchFamily="18" charset="-128"/>
              </a:rPr>
              <a:t>0.5%</a:t>
            </a:r>
            <a:r>
              <a:rPr lang="ja-JP" altLang="en-US" sz="2800" dirty="0">
                <a:solidFill>
                  <a:srgbClr val="FF0000"/>
                </a:solidFill>
                <a:latin typeface="HGP明朝B" panose="02020800000000000000" pitchFamily="18" charset="-128"/>
                <a:ea typeface="HGP明朝B" panose="02020800000000000000" pitchFamily="18" charset="-128"/>
              </a:rPr>
              <a:t>しかいない！！</a:t>
            </a:r>
            <a:endParaRPr lang="en-US" altLang="ja-JP" sz="2800" dirty="0">
              <a:solidFill>
                <a:srgbClr val="FF0000"/>
              </a:solidFill>
              <a:latin typeface="HGP明朝B" panose="02020800000000000000" pitchFamily="18" charset="-128"/>
              <a:ea typeface="HGP明朝B" panose="02020800000000000000" pitchFamily="18" charset="-128"/>
            </a:endParaRPr>
          </a:p>
        </p:txBody>
      </p:sp>
      <p:sp>
        <p:nvSpPr>
          <p:cNvPr id="6" name="テキスト ボックス 5"/>
          <p:cNvSpPr txBox="1"/>
          <p:nvPr/>
        </p:nvSpPr>
        <p:spPr>
          <a:xfrm>
            <a:off x="559558" y="571480"/>
            <a:ext cx="6086901" cy="769441"/>
          </a:xfrm>
          <a:prstGeom prst="rect">
            <a:avLst/>
          </a:prstGeom>
          <a:noFill/>
        </p:spPr>
        <p:txBody>
          <a:bodyPr wrap="square" rtlCol="0">
            <a:spAutoFit/>
          </a:bodyPr>
          <a:lstStyle/>
          <a:p>
            <a:r>
              <a:rPr kumimoji="1" lang="ja-JP" altLang="en-US" sz="4400" dirty="0">
                <a:latin typeface="HGP明朝B" panose="02020800000000000000" pitchFamily="18" charset="-128"/>
                <a:ea typeface="HGP明朝B" panose="02020800000000000000" pitchFamily="18" charset="-128"/>
              </a:rPr>
              <a:t>炎上参加者の推移</a:t>
            </a:r>
          </a:p>
        </p:txBody>
      </p:sp>
      <p:sp>
        <p:nvSpPr>
          <p:cNvPr id="9" name="スライド番号プレースホルダー 8"/>
          <p:cNvSpPr>
            <a:spLocks noGrp="1"/>
          </p:cNvSpPr>
          <p:nvPr>
            <p:ph type="sldNum" sz="quarter" idx="12"/>
          </p:nvPr>
        </p:nvSpPr>
        <p:spPr/>
        <p:txBody>
          <a:bodyPr/>
          <a:lstStyle/>
          <a:p>
            <a:fld id="{EC0BA74B-5681-4C54-A39A-52FAF61526D1}" type="slidenum">
              <a:rPr lang="ja-JP" altLang="en-US" smtClean="0">
                <a:solidFill>
                  <a:prstClr val="black">
                    <a:tint val="75000"/>
                  </a:prstClr>
                </a:solidFill>
              </a:rPr>
              <a:pPr/>
              <a:t>8</a:t>
            </a:fld>
            <a:endParaRPr lang="ja-JP" altLang="en-US">
              <a:solidFill>
                <a:prstClr val="black">
                  <a:tint val="75000"/>
                </a:prstClr>
              </a:solidFill>
            </a:endParaRPr>
          </a:p>
        </p:txBody>
      </p:sp>
      <p:sp>
        <p:nvSpPr>
          <p:cNvPr id="7" name="正方形/長方形 6"/>
          <p:cNvSpPr/>
          <p:nvPr/>
        </p:nvSpPr>
        <p:spPr>
          <a:xfrm>
            <a:off x="188338" y="140813"/>
            <a:ext cx="1415772" cy="461665"/>
          </a:xfrm>
          <a:prstGeom prst="rect">
            <a:avLst/>
          </a:prstGeom>
        </p:spPr>
        <p:txBody>
          <a:bodyPr wrap="none">
            <a:spAutoFit/>
          </a:bodyPr>
          <a:lstStyle/>
          <a:p>
            <a:r>
              <a:rPr lang="ja-JP" altLang="en-US" sz="2400" dirty="0">
                <a:latin typeface="HGP明朝B" panose="02020800000000000000" pitchFamily="18" charset="-128"/>
                <a:ea typeface="HGP明朝B" panose="02020800000000000000" pitchFamily="18" charset="-128"/>
              </a:rPr>
              <a:t>現状分析</a:t>
            </a:r>
          </a:p>
        </p:txBody>
      </p:sp>
    </p:spTree>
    <p:extLst>
      <p:ext uri="{BB962C8B-B14F-4D97-AF65-F5344CB8AC3E}">
        <p14:creationId xmlns:p14="http://schemas.microsoft.com/office/powerpoint/2010/main" val="446874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FBD6CD3-B33C-420D-8F05-F91DE2D9C373}" type="slidenum">
              <a:rPr kumimoji="1" lang="ja-JP" altLang="en-US" smtClean="0"/>
              <a:t>9</a:t>
            </a:fld>
            <a:endParaRPr kumimoji="1" lang="ja-JP" altLang="en-US"/>
          </a:p>
        </p:txBody>
      </p:sp>
      <p:sp>
        <p:nvSpPr>
          <p:cNvPr id="3" name="正方形/長方形 2"/>
          <p:cNvSpPr/>
          <p:nvPr/>
        </p:nvSpPr>
        <p:spPr>
          <a:xfrm>
            <a:off x="1017641" y="1546956"/>
            <a:ext cx="10336160" cy="2123658"/>
          </a:xfrm>
          <a:prstGeom prst="rect">
            <a:avLst/>
          </a:prstGeom>
        </p:spPr>
        <p:txBody>
          <a:bodyPr wrap="square">
            <a:spAutoFit/>
          </a:bodyPr>
          <a:lstStyle/>
          <a:p>
            <a:r>
              <a:rPr lang="ja-JP" altLang="en-US" sz="2000" dirty="0">
                <a:latin typeface="Wingdings" panose="05000000000000000000" pitchFamily="2" charset="2"/>
                <a:ea typeface="Meiryo UI" panose="020B0604030504040204" pitchFamily="50" charset="-128"/>
              </a:rPr>
              <a:t></a:t>
            </a:r>
            <a:r>
              <a:rPr lang="ja-JP" altLang="en-US" sz="2800" dirty="0">
                <a:latin typeface="HGP明朝B" panose="02020800000000000000" pitchFamily="18" charset="-128"/>
                <a:ea typeface="HGP明朝B" panose="02020800000000000000" pitchFamily="18" charset="-128"/>
              </a:rPr>
              <a:t>本当に</a:t>
            </a:r>
            <a:r>
              <a:rPr lang="ja-JP" altLang="en-US" sz="2800" dirty="0">
                <a:solidFill>
                  <a:srgbClr val="FF0000"/>
                </a:solidFill>
                <a:latin typeface="HGP明朝B" panose="02020800000000000000" pitchFamily="18" charset="-128"/>
                <a:ea typeface="HGP明朝B" panose="02020800000000000000" pitchFamily="18" charset="-128"/>
              </a:rPr>
              <a:t>謝罪</a:t>
            </a:r>
            <a:r>
              <a:rPr lang="ja-JP" altLang="en-US" sz="2800" dirty="0">
                <a:latin typeface="HGP明朝B" panose="02020800000000000000" pitchFamily="18" charset="-128"/>
                <a:ea typeface="HGP明朝B" panose="02020800000000000000" pitchFamily="18" charset="-128"/>
              </a:rPr>
              <a:t>が必要かどうか、冷静に判断する。 </a:t>
            </a:r>
          </a:p>
          <a:p>
            <a:r>
              <a:rPr lang="ja-JP" altLang="en-US" sz="2000" dirty="0">
                <a:latin typeface="Wingdings" panose="05000000000000000000" pitchFamily="2" charset="2"/>
                <a:ea typeface="HGP明朝B" panose="02020800000000000000" pitchFamily="18" charset="-128"/>
              </a:rPr>
              <a:t></a:t>
            </a:r>
            <a:r>
              <a:rPr lang="ja-JP" altLang="en-US" sz="2800" dirty="0">
                <a:latin typeface="HGP明朝B" panose="02020800000000000000" pitchFamily="18" charset="-128"/>
                <a:ea typeface="HGP明朝B" panose="02020800000000000000" pitchFamily="18" charset="-128"/>
              </a:rPr>
              <a:t>批判が殺到する中で、擁護コメントも少なからずついていたら、　　　　ある層のネットユーザの規範に反してしまったが、行為としては特に　　　　　誤りはない可能性が高い。</a:t>
            </a:r>
            <a:endParaRPr lang="en-US" altLang="ja-JP" sz="2000" dirty="0">
              <a:latin typeface="HGP明朝B" panose="02020800000000000000" pitchFamily="18" charset="-128"/>
              <a:ea typeface="HGP明朝B" panose="02020800000000000000" pitchFamily="18" charset="-128"/>
            </a:endParaRPr>
          </a:p>
          <a:p>
            <a:pPr algn="r"/>
            <a:r>
              <a:rPr lang="en-US" altLang="ja-JP" sz="2000" dirty="0">
                <a:solidFill>
                  <a:prstClr val="black"/>
                </a:solidFill>
                <a:latin typeface="HGP明朝B" panose="02020800000000000000" pitchFamily="18" charset="-128"/>
                <a:ea typeface="HGP明朝B" panose="02020800000000000000" pitchFamily="18" charset="-128"/>
              </a:rPr>
              <a:t>2016</a:t>
            </a:r>
            <a:r>
              <a:rPr lang="ja-JP" altLang="en-US" sz="2000" dirty="0">
                <a:solidFill>
                  <a:prstClr val="black"/>
                </a:solidFill>
                <a:latin typeface="HGP明朝B" panose="02020800000000000000" pitchFamily="18" charset="-128"/>
                <a:ea typeface="HGP明朝B" panose="02020800000000000000" pitchFamily="18" charset="-128"/>
              </a:rPr>
              <a:t>　</a:t>
            </a:r>
            <a:r>
              <a:rPr lang="en-US" altLang="ja-JP" sz="2000" dirty="0">
                <a:solidFill>
                  <a:prstClr val="black"/>
                </a:solidFill>
                <a:latin typeface="HGP明朝B" panose="02020800000000000000" pitchFamily="18" charset="-128"/>
                <a:ea typeface="HGP明朝B" panose="02020800000000000000" pitchFamily="18" charset="-128"/>
              </a:rPr>
              <a:t>『</a:t>
            </a:r>
            <a:r>
              <a:rPr lang="ja-JP" altLang="en-US" sz="2000" dirty="0">
                <a:solidFill>
                  <a:prstClr val="black"/>
                </a:solidFill>
                <a:latin typeface="HGP明朝B" panose="02020800000000000000" pitchFamily="18" charset="-128"/>
                <a:ea typeface="HGP明朝B" panose="02020800000000000000" pitchFamily="18" charset="-128"/>
              </a:rPr>
              <a:t>ネット炎上の研究</a:t>
            </a:r>
            <a:r>
              <a:rPr lang="en-US" altLang="ja-JP" sz="2000" dirty="0">
                <a:solidFill>
                  <a:prstClr val="black"/>
                </a:solidFill>
                <a:latin typeface="HGP明朝B" panose="02020800000000000000" pitchFamily="18" charset="-128"/>
                <a:ea typeface="HGP明朝B" panose="02020800000000000000" pitchFamily="18" charset="-128"/>
              </a:rPr>
              <a:t>』</a:t>
            </a:r>
            <a:r>
              <a:rPr lang="ja-JP" altLang="en-US" sz="2000" dirty="0">
                <a:solidFill>
                  <a:prstClr val="black"/>
                </a:solidFill>
                <a:latin typeface="HGP明朝B" panose="02020800000000000000" pitchFamily="18" charset="-128"/>
                <a:ea typeface="HGP明朝B" panose="02020800000000000000" pitchFamily="18" charset="-128"/>
              </a:rPr>
              <a:t>　山口真一</a:t>
            </a:r>
          </a:p>
        </p:txBody>
      </p:sp>
      <p:sp>
        <p:nvSpPr>
          <p:cNvPr id="4" name="正方形/長方形 3"/>
          <p:cNvSpPr/>
          <p:nvPr/>
        </p:nvSpPr>
        <p:spPr>
          <a:xfrm>
            <a:off x="1017640" y="4201914"/>
            <a:ext cx="10336160" cy="2000548"/>
          </a:xfrm>
          <a:prstGeom prst="rect">
            <a:avLst/>
          </a:prstGeom>
        </p:spPr>
        <p:txBody>
          <a:bodyPr wrap="square">
            <a:spAutoFit/>
          </a:bodyPr>
          <a:lstStyle/>
          <a:p>
            <a:r>
              <a:rPr lang="ja-JP" altLang="en-US" sz="2800" dirty="0">
                <a:latin typeface="HGS明朝B" panose="02020800000000000000" pitchFamily="18" charset="-128"/>
                <a:ea typeface="HGS明朝B" panose="02020800000000000000" pitchFamily="18" charset="-128"/>
              </a:rPr>
              <a:t>企業としては、把握している事実関係と今後の情報提供の</a:t>
            </a:r>
            <a:endParaRPr lang="en-US" altLang="ja-JP" sz="2800" dirty="0">
              <a:latin typeface="HGS明朝B" panose="02020800000000000000" pitchFamily="18" charset="-128"/>
              <a:ea typeface="HGS明朝B" panose="02020800000000000000" pitchFamily="18" charset="-128"/>
            </a:endParaRPr>
          </a:p>
          <a:p>
            <a:r>
              <a:rPr lang="ja-JP" altLang="en-US" sz="2800" dirty="0">
                <a:latin typeface="HGS明朝B" panose="02020800000000000000" pitchFamily="18" charset="-128"/>
                <a:ea typeface="HGS明朝B" panose="02020800000000000000" pitchFamily="18" charset="-128"/>
              </a:rPr>
              <a:t>タイミングを、早急に発表するべきであり、</a:t>
            </a:r>
            <a:r>
              <a:rPr lang="ja-JP" altLang="en-US" sz="2800" dirty="0">
                <a:solidFill>
                  <a:srgbClr val="FF0000"/>
                </a:solidFill>
                <a:latin typeface="HGS明朝B" panose="02020800000000000000" pitchFamily="18" charset="-128"/>
                <a:ea typeface="HGS明朝B" panose="02020800000000000000" pitchFamily="18" charset="-128"/>
              </a:rPr>
              <a:t>謝罪</a:t>
            </a:r>
            <a:r>
              <a:rPr lang="ja-JP" altLang="en-US" sz="2800" dirty="0">
                <a:latin typeface="HGS明朝B" panose="02020800000000000000" pitchFamily="18" charset="-128"/>
                <a:ea typeface="HGS明朝B" panose="02020800000000000000" pitchFamily="18" charset="-128"/>
              </a:rPr>
              <a:t>や再発防止策といった点も併せて発表するべきである。</a:t>
            </a:r>
            <a:endParaRPr lang="en-US" altLang="ja-JP" sz="2800" dirty="0">
              <a:latin typeface="HGS明朝B" panose="02020800000000000000" pitchFamily="18" charset="-128"/>
              <a:ea typeface="HGS明朝B" panose="02020800000000000000" pitchFamily="18" charset="-128"/>
            </a:endParaRPr>
          </a:p>
          <a:p>
            <a:pPr algn="r"/>
            <a:endParaRPr lang="en-US" altLang="ja-JP" sz="2000" dirty="0">
              <a:latin typeface="HGP明朝B" panose="02020800000000000000" pitchFamily="18" charset="-128"/>
              <a:ea typeface="HGP明朝B" panose="02020800000000000000" pitchFamily="18" charset="-128"/>
            </a:endParaRPr>
          </a:p>
          <a:p>
            <a:pPr algn="r"/>
            <a:r>
              <a:rPr lang="en-US" altLang="ja-JP" sz="2000" dirty="0">
                <a:latin typeface="HGP明朝B" panose="02020800000000000000" pitchFamily="18" charset="-128"/>
                <a:ea typeface="HGP明朝B" panose="02020800000000000000" pitchFamily="18" charset="-128"/>
              </a:rPr>
              <a:t>2015</a:t>
            </a:r>
            <a:r>
              <a:rPr lang="ja-JP" altLang="en-US" sz="2000" dirty="0">
                <a:latin typeface="HGP明朝B" panose="02020800000000000000" pitchFamily="18" charset="-128"/>
                <a:ea typeface="HGP明朝B" panose="02020800000000000000" pitchFamily="18" charset="-128"/>
              </a:rPr>
              <a:t>　</a:t>
            </a:r>
            <a:r>
              <a:rPr lang="en-US" altLang="ja-JP" sz="2000" dirty="0">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ネットの炎上なぜおこる？</a:t>
            </a:r>
            <a:r>
              <a:rPr lang="en-US" altLang="ja-JP" sz="2000" dirty="0">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　清水陽平</a:t>
            </a:r>
          </a:p>
        </p:txBody>
      </p:sp>
      <p:sp>
        <p:nvSpPr>
          <p:cNvPr id="5" name="テキスト ボックス 4"/>
          <p:cNvSpPr txBox="1"/>
          <p:nvPr/>
        </p:nvSpPr>
        <p:spPr>
          <a:xfrm>
            <a:off x="560438" y="677336"/>
            <a:ext cx="6002594" cy="646331"/>
          </a:xfrm>
          <a:prstGeom prst="rect">
            <a:avLst/>
          </a:prstGeom>
          <a:noFill/>
        </p:spPr>
        <p:txBody>
          <a:bodyPr wrap="square" rtlCol="0">
            <a:spAutoFit/>
          </a:bodyPr>
          <a:lstStyle/>
          <a:p>
            <a:r>
              <a:rPr kumimoji="1" lang="ja-JP" altLang="en-US" sz="3600" dirty="0">
                <a:latin typeface="HGP明朝B" panose="02020800000000000000" pitchFamily="18" charset="-128"/>
                <a:ea typeface="HGP明朝B" panose="02020800000000000000" pitchFamily="18" charset="-128"/>
              </a:rPr>
              <a:t>炎上の対処方法</a:t>
            </a:r>
          </a:p>
        </p:txBody>
      </p:sp>
      <p:sp>
        <p:nvSpPr>
          <p:cNvPr id="6" name="正方形/長方形 5"/>
          <p:cNvSpPr/>
          <p:nvPr/>
        </p:nvSpPr>
        <p:spPr>
          <a:xfrm>
            <a:off x="144092" y="198963"/>
            <a:ext cx="1415772" cy="461665"/>
          </a:xfrm>
          <a:prstGeom prst="rect">
            <a:avLst/>
          </a:prstGeom>
        </p:spPr>
        <p:txBody>
          <a:bodyPr wrap="none">
            <a:spAutoFit/>
          </a:bodyPr>
          <a:lstStyle/>
          <a:p>
            <a:r>
              <a:rPr lang="ja-JP" altLang="en-US" sz="2400" dirty="0">
                <a:latin typeface="HGP明朝B" panose="02020800000000000000" pitchFamily="18" charset="-128"/>
                <a:ea typeface="HGP明朝B" panose="02020800000000000000" pitchFamily="18" charset="-128"/>
              </a:rPr>
              <a:t>現状分析</a:t>
            </a:r>
          </a:p>
        </p:txBody>
      </p:sp>
    </p:spTree>
    <p:extLst>
      <p:ext uri="{BB962C8B-B14F-4D97-AF65-F5344CB8AC3E}">
        <p14:creationId xmlns:p14="http://schemas.microsoft.com/office/powerpoint/2010/main" val="127273857"/>
      </p:ext>
    </p:extLst>
  </p:cSld>
  <p:clrMapOvr>
    <a:masterClrMapping/>
  </p:clrMapOvr>
</p:sld>
</file>

<file path=ppt/theme/theme1.xml><?xml version="1.0" encoding="utf-8"?>
<a:theme xmlns:a="http://schemas.openxmlformats.org/drawingml/2006/main" name="OfficeLight_16x9">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solidFill>
            <a:schemeClr val="accent2"/>
          </a:solidFill>
        </a:ln>
        <a:scene3d>
          <a:camera prst="orthographicFront">
            <a:rot lat="0" lon="0" rev="0"/>
          </a:camera>
          <a:lightRig rig="threePt" dir="t"/>
        </a:scene3d>
      </a:spPr>
      <a:bodyPr rtlCol="0" anchor="ctr"/>
      <a:lstStyle>
        <a:defPPr algn="ctr">
          <a:defRPr kumimoji="1"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2689</TotalTime>
  <Words>2667</Words>
  <Application>Microsoft Office PowerPoint</Application>
  <PresentationFormat>ワイド画面</PresentationFormat>
  <Paragraphs>634</Paragraphs>
  <Slides>56</Slides>
  <Notes>20</Notes>
  <HiddenSlides>0</HiddenSlides>
  <MMClips>0</MMClips>
  <ScaleCrop>false</ScaleCrop>
  <HeadingPairs>
    <vt:vector size="6" baseType="variant">
      <vt:variant>
        <vt:lpstr>使用されているフォント</vt:lpstr>
      </vt:variant>
      <vt:variant>
        <vt:i4>16</vt:i4>
      </vt:variant>
      <vt:variant>
        <vt:lpstr>テーマ</vt:lpstr>
      </vt:variant>
      <vt:variant>
        <vt:i4>1</vt:i4>
      </vt:variant>
      <vt:variant>
        <vt:lpstr>スライド タイトル</vt:lpstr>
      </vt:variant>
      <vt:variant>
        <vt:i4>56</vt:i4>
      </vt:variant>
    </vt:vector>
  </HeadingPairs>
  <TitlesOfParts>
    <vt:vector size="73" baseType="lpstr">
      <vt:lpstr>HGP明朝B</vt:lpstr>
      <vt:lpstr>HGS明朝B</vt:lpstr>
      <vt:lpstr>HGSMinchoE</vt:lpstr>
      <vt:lpstr>Meiryo UI</vt:lpstr>
      <vt:lpstr>ＭＳ Ｐゴシック</vt:lpstr>
      <vt:lpstr>ＭＳ ゴシック</vt:lpstr>
      <vt:lpstr>ＭＳ 明朝</vt:lpstr>
      <vt:lpstr>游ゴシック</vt:lpstr>
      <vt:lpstr>游ゴシック</vt:lpstr>
      <vt:lpstr>游ゴシック Light</vt:lpstr>
      <vt:lpstr>Arial</vt:lpstr>
      <vt:lpstr>Calibri</vt:lpstr>
      <vt:lpstr>Calibri Light</vt:lpstr>
      <vt:lpstr>Century</vt:lpstr>
      <vt:lpstr>Times New Roman</vt:lpstr>
      <vt:lpstr>Wingdings</vt:lpstr>
      <vt:lpstr>OfficeLight_16x9</vt:lpstr>
      <vt:lpstr>PowerPoint プレゼンテーション</vt:lpstr>
      <vt:lpstr>炎上事例が増えてきている</vt:lpstr>
      <vt:lpstr>炎上に関する研究が増えている！！！</vt:lpstr>
      <vt:lpstr>PowerPoint プレゼンテーション</vt:lpstr>
      <vt:lpstr>PowerPoint プレゼンテーション</vt:lpstr>
      <vt:lpstr>炎上の流れ</vt:lpstr>
      <vt:lpstr>PowerPoint プレゼンテーション</vt:lpstr>
      <vt:lpstr>PowerPoint プレゼンテーション</vt:lpstr>
      <vt:lpstr>PowerPoint プレゼンテーション</vt:lpstr>
      <vt:lpstr>PowerPoint プレゼンテーション</vt:lpstr>
      <vt:lpstr>先行研究に対する考察</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広告の視聴頻度と表現力</vt:lpstr>
      <vt:lpstr>広告についてのまとめ</vt:lpstr>
      <vt:lpstr>ソーシャルメディアにCMに関する意見が殺到し まとめサイトやマスコミに掲載される事象</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LUMINE スバル 志布志市　　　　　　　　</vt:lpstr>
      <vt:lpstr>日清カップヌードルのＣＭの事例</vt:lpstr>
      <vt:lpstr>PowerPoint プレゼンテーション</vt:lpstr>
      <vt:lpstr>日清のCMへの反応</vt:lpstr>
      <vt:lpstr>PowerPoint プレゼンテーション</vt:lpstr>
      <vt:lpstr>問題意識</vt:lpstr>
      <vt:lpstr>PowerPoint プレゼンテーション</vt:lpstr>
      <vt:lpstr>PowerPoint プレゼンテーション</vt:lpstr>
      <vt:lpstr>謝罪について</vt:lpstr>
      <vt:lpstr>真正の謝罪の場合</vt:lpstr>
      <vt:lpstr>桑田佳祐炎上事例</vt:lpstr>
      <vt:lpstr>PowerPoint プレゼンテーション</vt:lpstr>
      <vt:lpstr>PowerPoint プレゼンテーション</vt:lpstr>
      <vt:lpstr>PowerPoint プレゼンテーション</vt:lpstr>
      <vt:lpstr>  仮説１）  賛否両論があるＣＭにおいて、批判を受け謝罪するとCMを賛成派の企業に対する好感度は下がる。     </vt:lpstr>
      <vt:lpstr>表面的謝罪の場合</vt:lpstr>
      <vt:lpstr>PowerPoint プレゼンテーション</vt:lpstr>
      <vt:lpstr>PowerPoint プレゼンテーション</vt:lpstr>
      <vt:lpstr>日本人の謝罪傾向</vt:lpstr>
      <vt:lpstr>表面・反射的謝罪によって不快状態を示す数値が上昇している。</vt:lpstr>
      <vt:lpstr>PowerPoint プレゼンテーション</vt:lpstr>
      <vt:lpstr>検証</vt:lpstr>
      <vt:lpstr>検証方法</vt:lpstr>
      <vt:lpstr>調査概要</vt:lpstr>
      <vt:lpstr>【仮説１】検証予想</vt:lpstr>
      <vt:lpstr>仮説1</vt:lpstr>
      <vt:lpstr>【仮説２】検証予想</vt:lpstr>
      <vt:lpstr>仮説2</vt:lpstr>
      <vt:lpstr>学術的インプリケーション</vt:lpstr>
      <vt:lpstr>実務的インプリケーション</vt:lpstr>
      <vt:lpstr>参考文献・ＵＲＬ</vt:lpstr>
      <vt:lpstr>PowerPoint プレゼンテーション</vt:lpstr>
    </vt:vector>
  </TitlesOfParts>
  <Company>拓殖大学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Administrator</dc:creator>
  <cp:lastModifiedBy>nrccteam@gmail.com</cp:lastModifiedBy>
  <cp:revision>264</cp:revision>
  <dcterms:created xsi:type="dcterms:W3CDTF">2016-11-01T12:00:50Z</dcterms:created>
  <dcterms:modified xsi:type="dcterms:W3CDTF">2016-12-14T13:41:09Z</dcterms:modified>
</cp:coreProperties>
</file>